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65" r:id="rId10"/>
    <p:sldId id="275" r:id="rId11"/>
    <p:sldId id="267" r:id="rId12"/>
    <p:sldId id="268" r:id="rId13"/>
    <p:sldId id="269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99"/>
    <a:srgbClr val="66FFFF"/>
    <a:srgbClr val="FF9900"/>
    <a:srgbClr val="FF0066"/>
    <a:srgbClr val="990000"/>
    <a:srgbClr val="006600"/>
    <a:srgbClr val="660066"/>
    <a:srgbClr val="FF66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55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633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118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97713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956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359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099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6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16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83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0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5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3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6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7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D6E9DEC-419B-4CC5-A080-3B06BD5A8291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76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40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33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20.png"/><Relationship Id="rId5" Type="http://schemas.openxmlformats.org/officeDocument/2006/relationships/image" Target="../media/image42.png"/><Relationship Id="rId15" Type="http://schemas.openxmlformats.org/officeDocument/2006/relationships/image" Target="../media/image360.png"/><Relationship Id="rId10" Type="http://schemas.openxmlformats.org/officeDocument/2006/relationships/image" Target="../media/image310.png"/><Relationship Id="rId4" Type="http://schemas.openxmlformats.org/officeDocument/2006/relationships/image" Target="../media/image41.png"/><Relationship Id="rId9" Type="http://schemas.openxmlformats.org/officeDocument/2006/relationships/image" Target="../media/image300.png"/><Relationship Id="rId14" Type="http://schemas.openxmlformats.org/officeDocument/2006/relationships/image" Target="../media/image3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0"/>
            <a:ext cx="12192000" cy="338121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600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M</a:t>
            </a:r>
            <a:r>
              <a:rPr lang="en-US" sz="16600" b="1" dirty="0" smtClean="0">
                <a:latin typeface="Mistral" panose="03090702030407020403" pitchFamily="66" charset="0"/>
              </a:rPr>
              <a:t>ATH </a:t>
            </a:r>
            <a:r>
              <a:rPr lang="en-US" sz="16600" b="1" dirty="0" smtClean="0">
                <a:solidFill>
                  <a:srgbClr val="FF6600"/>
                </a:solidFill>
                <a:latin typeface="Mistral" panose="03090702030407020403" pitchFamily="66" charset="0"/>
              </a:rPr>
              <a:t>W</a:t>
            </a:r>
            <a:r>
              <a:rPr lang="en-US" sz="16600" b="1" dirty="0" smtClean="0">
                <a:latin typeface="Mistral" panose="03090702030407020403" pitchFamily="66" charset="0"/>
              </a:rPr>
              <a:t>HIZZ</a:t>
            </a:r>
            <a:endParaRPr lang="en-US" sz="16600" b="1" dirty="0">
              <a:latin typeface="Mistral" panose="03090702030407020403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746518"/>
            <a:ext cx="12192000" cy="20828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None/>
            </a:pPr>
            <a:r>
              <a:rPr lang="en-US" sz="13700" b="1" dirty="0" smtClean="0">
                <a:solidFill>
                  <a:srgbClr val="FF33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Mistral" panose="03090702030407020403" pitchFamily="66" charset="0"/>
              </a:rPr>
              <a:t>MATRICES</a:t>
            </a:r>
            <a:endParaRPr lang="en-US" sz="2800" b="1" dirty="0">
              <a:solidFill>
                <a:srgbClr val="FF339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Copperplate Gothic Light" panose="020E05070202060204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" y="5671235"/>
            <a:ext cx="1209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PRESENTER: MR G. WILLIAMS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0" y="5178331"/>
            <a:ext cx="12192000" cy="16584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0" y="3348111"/>
            <a:ext cx="12192000" cy="16584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195754"/>
            <a:ext cx="7192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ea typeface="Calibri" panose="020F0502020204030204" pitchFamily="34" charset="0"/>
              </a:rPr>
              <a:t>Calculate the matrix </a:t>
            </a:r>
            <a:r>
              <a:rPr lang="en-US" sz="3200" b="1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product of AB 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1131" y="274861"/>
                <a:ext cx="2916824" cy="1016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𝑨</m:t>
                      </m:r>
                      <m:r>
                        <a:rPr lang="en-US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1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1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1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3600" b="1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1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3600" b="1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en-US" sz="3600" b="1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600" b="1" dirty="0">
                  <a:solidFill>
                    <a:srgbClr val="FFFF00"/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1" y="274861"/>
                <a:ext cx="2916824" cy="10161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19897" y="324639"/>
                <a:ext cx="3447034" cy="92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B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3200" b="1" dirty="0">
                  <a:solidFill>
                    <a:srgbClr val="FF3399"/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897" y="324639"/>
                <a:ext cx="3447034" cy="923523"/>
              </a:xfrm>
              <a:prstGeom prst="rect">
                <a:avLst/>
              </a:prstGeom>
              <a:blipFill rotWithShape="0">
                <a:blip r:embed="rId3"/>
                <a:stretch>
                  <a:fillRect l="-4064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40748" y="1919895"/>
                <a:ext cx="5865901" cy="92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𝑨𝑩</m:t>
                      </m:r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1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1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b="1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1" i="1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3200" b="1" i="1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3200" b="1" i="1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1" i="1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3200" b="1" i="1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3200" b="1" i="1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</m:oMath>
                  </m:oMathPara>
                </a14:m>
                <a:endParaRPr lang="en-GB" sz="3200" b="1" dirty="0">
                  <a:solidFill>
                    <a:srgbClr val="FFFF00"/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48" y="1919895"/>
                <a:ext cx="5865901" cy="9235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1131" y="3578978"/>
                <a:ext cx="12572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1" y="3578978"/>
                <a:ext cx="1257203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2036" y="3578978"/>
                <a:ext cx="937821" cy="817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036" y="3578978"/>
                <a:ext cx="937821" cy="8179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729543" y="4396959"/>
            <a:ext cx="281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4(-1) + (0)(3)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97544" y="3591059"/>
                <a:ext cx="12572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544" y="3591059"/>
                <a:ext cx="1257203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18449" y="3591059"/>
                <a:ext cx="631648" cy="821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449" y="3591059"/>
                <a:ext cx="631648" cy="8211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09886" y="3591059"/>
                <a:ext cx="12572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886" y="3591059"/>
                <a:ext cx="1257203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030791" y="3576991"/>
                <a:ext cx="937821" cy="827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791" y="3576991"/>
                <a:ext cx="937821" cy="8279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262969" y="4483355"/>
            <a:ext cx="281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4(2) + (0)(0)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782237" y="4442940"/>
            <a:ext cx="281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4(5) + (0)(-4)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1131" y="5378990"/>
                <a:ext cx="15633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66FFFF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1" y="5378990"/>
                <a:ext cx="1563377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87464" y="5378990"/>
                <a:ext cx="937821" cy="817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464" y="5378990"/>
                <a:ext cx="937821" cy="81798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729543" y="6196971"/>
            <a:ext cx="281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(-7)(-1) + (3)(3)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262969" y="6283367"/>
            <a:ext cx="281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(-7)(2) + (3)(0)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8782237" y="6242952"/>
            <a:ext cx="281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(-7)(5) + (3)(-4)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17978" y="5384121"/>
                <a:ext cx="15633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66FFFF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78" y="5384121"/>
                <a:ext cx="1563377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34311" y="5384121"/>
                <a:ext cx="631648" cy="821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311" y="5384121"/>
                <a:ext cx="631648" cy="8211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31849" y="5379493"/>
                <a:ext cx="15633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rgbClr val="66FF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66FFFF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849" y="5379493"/>
                <a:ext cx="1563377" cy="4924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248182" y="5379493"/>
                <a:ext cx="937821" cy="827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182" y="5379493"/>
                <a:ext cx="937821" cy="82798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6920387" y="1797047"/>
            <a:ext cx="3265615" cy="1280160"/>
            <a:chOff x="6920388" y="1797047"/>
            <a:chExt cx="2127740" cy="1280160"/>
          </a:xfrm>
        </p:grpSpPr>
        <p:grpSp>
          <p:nvGrpSpPr>
            <p:cNvPr id="40" name="Group 39"/>
            <p:cNvGrpSpPr/>
            <p:nvPr/>
          </p:nvGrpSpPr>
          <p:grpSpPr>
            <a:xfrm>
              <a:off x="6920388" y="1797047"/>
              <a:ext cx="284867" cy="1280160"/>
              <a:chOff x="1322363" y="2686929"/>
              <a:chExt cx="182880" cy="647107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 flipH="1">
              <a:off x="8763261" y="1797047"/>
              <a:ext cx="284867" cy="1280160"/>
              <a:chOff x="1322363" y="2686929"/>
              <a:chExt cx="182880" cy="647107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>
            <a:xfrm>
              <a:off x="7103269" y="1909590"/>
              <a:ext cx="436099" cy="44313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64454" y="1909587"/>
              <a:ext cx="436099" cy="443133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425639" y="1909586"/>
              <a:ext cx="436099" cy="443133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103266" y="2500786"/>
              <a:ext cx="436099" cy="443133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64451" y="2500783"/>
              <a:ext cx="436099" cy="443133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425636" y="2500782"/>
              <a:ext cx="436099" cy="44313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237600" y="1868160"/>
            <a:ext cx="59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-4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58494" y="1876395"/>
            <a:ext cx="59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272421" y="1877815"/>
            <a:ext cx="59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37597" y="2476310"/>
            <a:ext cx="59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168085" y="2476310"/>
            <a:ext cx="77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-14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195989" y="2458224"/>
            <a:ext cx="77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-47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4" grpId="0"/>
      <p:bldP spid="25" grpId="0"/>
      <p:bldP spid="26" grpId="0"/>
      <p:bldP spid="31" grpId="0"/>
      <p:bldP spid="32" grpId="0"/>
      <p:bldP spid="33" grpId="0"/>
      <p:bldP spid="34" grpId="0"/>
      <p:bldP spid="35" grpId="0"/>
      <p:bldP spid="36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51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Determinant of 2x2 Matrix</a:t>
            </a:r>
            <a:endParaRPr lang="en-US" sz="7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92457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The determinant of Matrix A is written as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715" y="2694461"/>
            <a:ext cx="2680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If Matrix A is:</a:t>
            </a:r>
          </a:p>
        </p:txBody>
      </p:sp>
      <p:sp>
        <p:nvSpPr>
          <p:cNvPr id="8" name="Rectangle 7"/>
          <p:cNvSpPr/>
          <p:nvPr/>
        </p:nvSpPr>
        <p:spPr>
          <a:xfrm>
            <a:off x="6444440" y="2692428"/>
            <a:ext cx="4953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Then the determinant is: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3185494" y="2312601"/>
            <a:ext cx="1983550" cy="1361538"/>
            <a:chOff x="3185494" y="2312601"/>
            <a:chExt cx="1983550" cy="1361538"/>
          </a:xfrm>
        </p:grpSpPr>
        <p:grpSp>
          <p:nvGrpSpPr>
            <p:cNvPr id="10" name="Group 9"/>
            <p:cNvGrpSpPr/>
            <p:nvPr/>
          </p:nvGrpSpPr>
          <p:grpSpPr>
            <a:xfrm>
              <a:off x="3185494" y="2312601"/>
              <a:ext cx="1983550" cy="1361538"/>
              <a:chOff x="1322363" y="4144838"/>
              <a:chExt cx="1463044" cy="123444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322363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 flipH="1">
                <a:off x="2602527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Rectangle 12"/>
              <p:cNvSpPr/>
              <p:nvPr/>
            </p:nvSpPr>
            <p:spPr>
              <a:xfrm>
                <a:off x="1505243" y="4243313"/>
                <a:ext cx="436099" cy="44313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166428" y="4243310"/>
                <a:ext cx="436099" cy="443133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05243" y="4848205"/>
                <a:ext cx="436099" cy="44313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166428" y="4848202"/>
                <a:ext cx="436099" cy="4431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433437" y="2416667"/>
              <a:ext cx="591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a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29851" y="2403981"/>
              <a:ext cx="591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33437" y="3085673"/>
              <a:ext cx="591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29851" y="3072987"/>
              <a:ext cx="591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d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438170" y="3364864"/>
            <a:ext cx="4230644" cy="638563"/>
            <a:chOff x="344715" y="5014463"/>
            <a:chExt cx="4230644" cy="638563"/>
          </a:xfrm>
        </p:grpSpPr>
        <p:sp>
          <p:nvSpPr>
            <p:cNvPr id="30" name="Rectangle 29"/>
            <p:cNvSpPr/>
            <p:nvPr/>
          </p:nvSpPr>
          <p:spPr>
            <a:xfrm>
              <a:off x="344715" y="5014463"/>
              <a:ext cx="9813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latin typeface="Century Gothic" panose="020B0502020202020204" pitchFamily="34" charset="0"/>
                </a:rPr>
                <a:t>|A|</a:t>
              </a:r>
              <a:endParaRPr lang="en-US" sz="3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25357" y="5068251"/>
              <a:ext cx="4315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latin typeface="Century Gothic" panose="020B0502020202020204" pitchFamily="34" charset="0"/>
                </a:rPr>
                <a:t>=</a:t>
              </a:r>
              <a:endParaRPr lang="en-US" sz="3200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666424" y="5034412"/>
              <a:ext cx="2908935" cy="584775"/>
              <a:chOff x="1666424" y="5034412"/>
              <a:chExt cx="2908935" cy="58477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66424" y="5081723"/>
                <a:ext cx="591250" cy="48875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387408" y="5078659"/>
                <a:ext cx="591250" cy="488758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977039" y="5079027"/>
                <a:ext cx="591250" cy="48875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269581" y="5081723"/>
                <a:ext cx="591250" cy="48875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950764" y="5034412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b="1" dirty="0" smtClean="0">
                    <a:latin typeface="Century Gothic" panose="020B0502020202020204" pitchFamily="34" charset="0"/>
                  </a:rPr>
                  <a:t>–</a:t>
                </a:r>
                <a:endParaRPr lang="en-US" sz="32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668862" y="5078655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56865" y="5077429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387408" y="5081419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84109" y="5061428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257922" y="4601337"/>
            <a:ext cx="5535292" cy="1177808"/>
            <a:chOff x="6313401" y="3381751"/>
            <a:chExt cx="5878600" cy="1177808"/>
          </a:xfrm>
        </p:grpSpPr>
        <p:sp>
          <p:nvSpPr>
            <p:cNvPr id="54" name="Rectangle 53"/>
            <p:cNvSpPr/>
            <p:nvPr/>
          </p:nvSpPr>
          <p:spPr>
            <a:xfrm>
              <a:off x="6313403" y="3381751"/>
              <a:ext cx="58785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latin typeface="Century Gothic" panose="020B0502020202020204" pitchFamily="34" charset="0"/>
                </a:rPr>
                <a:t>When </a:t>
              </a:r>
              <a:endParaRPr lang="en-GB" sz="3200" b="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7623471" y="3381751"/>
              <a:ext cx="2908935" cy="584775"/>
              <a:chOff x="1666424" y="5034412"/>
              <a:chExt cx="2908935" cy="584775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666424" y="5081723"/>
                <a:ext cx="591250" cy="48875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387408" y="5078659"/>
                <a:ext cx="591250" cy="488758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977039" y="5079027"/>
                <a:ext cx="591250" cy="48875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69581" y="5081723"/>
                <a:ext cx="591250" cy="48875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950764" y="5034412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b="1" dirty="0" smtClean="0">
                    <a:latin typeface="Century Gothic" panose="020B0502020202020204" pitchFamily="34" charset="0"/>
                  </a:rPr>
                  <a:t>–</a:t>
                </a:r>
                <a:endParaRPr lang="en-US" sz="32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668862" y="5078655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256865" y="5077429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387408" y="5081419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984109" y="5061428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</a:t>
                </a: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10579200" y="3393990"/>
              <a:ext cx="4315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latin typeface="Century Gothic" panose="020B0502020202020204" pitchFamily="34" charset="0"/>
                </a:rPr>
                <a:t>=</a:t>
              </a:r>
              <a:endParaRPr lang="en-US" sz="3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968042" y="3381751"/>
              <a:ext cx="4138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smtClean="0">
                  <a:latin typeface="Century Gothic" panose="020B0502020202020204" pitchFamily="34" charset="0"/>
                </a:rPr>
                <a:t>0</a:t>
              </a:r>
              <a:endParaRPr lang="en-US" sz="3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313401" y="3974784"/>
              <a:ext cx="58785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latin typeface="Century Gothic" panose="020B0502020202020204" pitchFamily="34" charset="0"/>
                </a:rPr>
                <a:t>the matrix is </a:t>
              </a:r>
              <a:r>
                <a:rPr lang="en-GB" sz="3200" b="1" dirty="0" smtClean="0">
                  <a:solidFill>
                    <a:srgbClr val="92D050"/>
                  </a:solidFill>
                  <a:latin typeface="Century Gothic" panose="020B0502020202020204" pitchFamily="34" charset="0"/>
                </a:rPr>
                <a:t>SINGULAR</a:t>
              </a:r>
              <a:r>
                <a:rPr lang="en-GB" sz="3200" b="1" dirty="0" smtClean="0">
                  <a:latin typeface="Century Gothic" panose="020B0502020202020204" pitchFamily="34" charset="0"/>
                </a:rPr>
                <a:t>. </a:t>
              </a:r>
              <a:endParaRPr lang="en-GB" sz="32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106211" y="5278410"/>
            <a:ext cx="6055350" cy="1670251"/>
            <a:chOff x="6313401" y="3381751"/>
            <a:chExt cx="5878600" cy="1670251"/>
          </a:xfrm>
        </p:grpSpPr>
        <p:sp>
          <p:nvSpPr>
            <p:cNvPr id="71" name="Rectangle 70"/>
            <p:cNvSpPr/>
            <p:nvPr/>
          </p:nvSpPr>
          <p:spPr>
            <a:xfrm>
              <a:off x="6313403" y="3381751"/>
              <a:ext cx="58785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latin typeface="Century Gothic" panose="020B0502020202020204" pitchFamily="34" charset="0"/>
                </a:rPr>
                <a:t>When </a:t>
              </a:r>
              <a:endParaRPr lang="en-GB" sz="3200" b="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623471" y="3381751"/>
              <a:ext cx="2908935" cy="584775"/>
              <a:chOff x="1666424" y="5034412"/>
              <a:chExt cx="2908935" cy="584775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666424" y="5081723"/>
                <a:ext cx="591250" cy="48875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387408" y="5078659"/>
                <a:ext cx="591250" cy="488758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977039" y="5079027"/>
                <a:ext cx="591250" cy="48875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269581" y="5081723"/>
                <a:ext cx="591250" cy="48875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950764" y="5034412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b="1" dirty="0" smtClean="0">
                    <a:latin typeface="Century Gothic" panose="020B0502020202020204" pitchFamily="34" charset="0"/>
                  </a:rPr>
                  <a:t>–</a:t>
                </a:r>
                <a:endParaRPr lang="en-US" sz="32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668862" y="5078655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256865" y="5077429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387408" y="5081419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984109" y="5061428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10579200" y="3393990"/>
                  <a:ext cx="63194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9200" y="3393990"/>
                  <a:ext cx="631940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Rectangle 73"/>
            <p:cNvSpPr/>
            <p:nvPr/>
          </p:nvSpPr>
          <p:spPr>
            <a:xfrm>
              <a:off x="11117447" y="3409887"/>
              <a:ext cx="4138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smtClean="0">
                  <a:latin typeface="Century Gothic" panose="020B0502020202020204" pitchFamily="34" charset="0"/>
                </a:rPr>
                <a:t>0</a:t>
              </a:r>
              <a:endParaRPr lang="en-US" sz="32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313401" y="3974784"/>
              <a:ext cx="587859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latin typeface="Century Gothic" panose="020B0502020202020204" pitchFamily="34" charset="0"/>
                </a:rPr>
                <a:t>the matrix is </a:t>
              </a:r>
              <a:r>
                <a:rPr lang="en-GB" sz="3200" b="1" dirty="0" smtClean="0">
                  <a:solidFill>
                    <a:srgbClr val="92D050"/>
                  </a:solidFill>
                  <a:latin typeface="Century Gothic" panose="020B0502020202020204" pitchFamily="34" charset="0"/>
                </a:rPr>
                <a:t>NON-SINGULAR</a:t>
              </a:r>
              <a:r>
                <a:rPr lang="en-GB" sz="3200" b="1" dirty="0" smtClean="0">
                  <a:latin typeface="Century Gothic" panose="020B0502020202020204" pitchFamily="34" charset="0"/>
                </a:rPr>
                <a:t>. </a:t>
              </a:r>
              <a:endParaRPr lang="en-GB" sz="32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5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97184"/>
            <a:ext cx="4953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Then the determinant is: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0" y="356254"/>
            <a:ext cx="3057856" cy="1361538"/>
            <a:chOff x="0" y="356254"/>
            <a:chExt cx="3057856" cy="1361538"/>
          </a:xfrm>
        </p:grpSpPr>
        <p:sp>
          <p:nvSpPr>
            <p:cNvPr id="5" name="Rectangle 4"/>
            <p:cNvSpPr/>
            <p:nvPr/>
          </p:nvSpPr>
          <p:spPr>
            <a:xfrm>
              <a:off x="0" y="744636"/>
              <a:ext cx="9653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latin typeface="Century Gothic" panose="020B0502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200" b="1" dirty="0">
                  <a:latin typeface="Century Gothic" panose="020B0502020202020204" pitchFamily="34" charset="0"/>
                  <a:sym typeface="Wingdings" panose="05000000000000000000" pitchFamily="2" charset="2"/>
                </a:rPr>
                <a:t>A </a:t>
              </a:r>
              <a:r>
                <a:rPr lang="en-GB" sz="3200" b="1" dirty="0" smtClean="0">
                  <a:latin typeface="Century Gothic" panose="020B0502020202020204" pitchFamily="34" charset="0"/>
                  <a:sym typeface="Wingdings" panose="05000000000000000000" pitchFamily="2" charset="2"/>
                </a:rPr>
                <a:t>=</a:t>
              </a:r>
              <a:endParaRPr lang="en-GB" sz="3200" b="1" dirty="0">
                <a:latin typeface="Century Gothic" panose="020B0502020202020204" pitchFamily="34" charset="0"/>
                <a:sym typeface="Wingdings" panose="05000000000000000000" pitchFamily="2" charset="2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74306" y="356254"/>
              <a:ext cx="1983550" cy="1361538"/>
              <a:chOff x="3185494" y="2312601"/>
              <a:chExt cx="1983550" cy="136153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185494" y="2312601"/>
                <a:ext cx="1983550" cy="1361538"/>
                <a:chOff x="1322363" y="4144838"/>
                <a:chExt cx="1463044" cy="123444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322363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 flipH="1">
                  <a:off x="2602527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1505243" y="4243313"/>
                  <a:ext cx="436099" cy="44313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166428" y="4243310"/>
                  <a:ext cx="436099" cy="44313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505243" y="4848205"/>
                  <a:ext cx="436099" cy="443133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166428" y="4848202"/>
                  <a:ext cx="436099" cy="4431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3433437" y="241666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-4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29851" y="2403981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-5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433437" y="3085673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7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29851" y="307298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8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0" y="2706146"/>
            <a:ext cx="4230644" cy="638563"/>
            <a:chOff x="344715" y="5014463"/>
            <a:chExt cx="4230644" cy="638563"/>
          </a:xfrm>
        </p:grpSpPr>
        <p:sp>
          <p:nvSpPr>
            <p:cNvPr id="26" name="Rectangle 25"/>
            <p:cNvSpPr/>
            <p:nvPr/>
          </p:nvSpPr>
          <p:spPr>
            <a:xfrm>
              <a:off x="344715" y="5014463"/>
              <a:ext cx="9813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latin typeface="Century Gothic" panose="020B0502020202020204" pitchFamily="34" charset="0"/>
                </a:rPr>
                <a:t>|A|</a:t>
              </a:r>
              <a:endParaRPr lang="en-US" sz="3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25357" y="5068251"/>
              <a:ext cx="4315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latin typeface="Century Gothic" panose="020B0502020202020204" pitchFamily="34" charset="0"/>
                </a:rPr>
                <a:t>=</a:t>
              </a:r>
              <a:endParaRPr lang="en-US" sz="32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666424" y="5034412"/>
              <a:ext cx="2908935" cy="584775"/>
              <a:chOff x="1666424" y="5034412"/>
              <a:chExt cx="2908935" cy="5847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666424" y="5081723"/>
                <a:ext cx="591250" cy="48875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387408" y="5078659"/>
                <a:ext cx="591250" cy="488758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977039" y="5079027"/>
                <a:ext cx="591250" cy="48875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69581" y="5081723"/>
                <a:ext cx="591250" cy="48875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950764" y="5034412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b="1" dirty="0" smtClean="0">
                    <a:latin typeface="Century Gothic" panose="020B0502020202020204" pitchFamily="34" charset="0"/>
                  </a:rPr>
                  <a:t>–</a:t>
                </a:r>
                <a:endParaRPr lang="en-US" sz="32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668862" y="5078655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-4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56865" y="5077429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8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387408" y="5081419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-5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84109" y="5061428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7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882681" y="3391392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  <a:endParaRPr lang="en-GB" sz="320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15454" y="3377945"/>
            <a:ext cx="1200661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-32</a:t>
            </a:r>
            <a:endParaRPr lang="en-GB" sz="3200" b="1" dirty="0">
              <a:solidFill>
                <a:sysClr val="windowText" lastClr="00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32617" y="3391392"/>
            <a:ext cx="1200661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-35</a:t>
            </a:r>
            <a:endParaRPr lang="en-GB" sz="3200" b="1" dirty="0">
              <a:solidFill>
                <a:sysClr val="windowText" lastClr="00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41693" y="3358768"/>
            <a:ext cx="336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– </a:t>
            </a:r>
            <a:endParaRPr lang="en-GB" sz="320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82681" y="409194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  <a:endParaRPr lang="en-GB" sz="320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15454" y="4078501"/>
            <a:ext cx="1200661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ysClr val="windowText" lastClr="00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-5307" y="4954698"/>
            <a:ext cx="4752119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the determinant is NOT equal to zero,</a:t>
            </a:r>
            <a:r>
              <a:rPr lang="en-US" sz="28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non-singular matrix.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70527" y="1897184"/>
            <a:ext cx="4953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Then the determinant is: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6461711" y="356254"/>
            <a:ext cx="3066672" cy="1361538"/>
            <a:chOff x="6461711" y="356254"/>
            <a:chExt cx="3066672" cy="1361538"/>
          </a:xfrm>
        </p:grpSpPr>
        <p:sp>
          <p:nvSpPr>
            <p:cNvPr id="46" name="Rectangle 45"/>
            <p:cNvSpPr/>
            <p:nvPr/>
          </p:nvSpPr>
          <p:spPr>
            <a:xfrm>
              <a:off x="6461711" y="744636"/>
              <a:ext cx="9829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latin typeface="Century Gothic" panose="020B0502020202020204" pitchFamily="34" charset="0"/>
                  <a:sym typeface="Wingdings" panose="05000000000000000000" pitchFamily="2" charset="2"/>
                </a:rPr>
                <a:t> C =</a:t>
              </a:r>
              <a:endParaRPr lang="en-GB" sz="3200" b="1" dirty="0">
                <a:latin typeface="Century Gothic" panose="020B0502020202020204" pitchFamily="34" charset="0"/>
                <a:sym typeface="Wingdings" panose="05000000000000000000" pitchFamily="2" charset="2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544833" y="356254"/>
              <a:ext cx="1983550" cy="1361538"/>
              <a:chOff x="3185494" y="2312601"/>
              <a:chExt cx="1983550" cy="1361538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185494" y="2312601"/>
                <a:ext cx="1983550" cy="1361538"/>
                <a:chOff x="1322363" y="4144838"/>
                <a:chExt cx="1463044" cy="1234440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1322363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/>
                <p:cNvGrpSpPr/>
                <p:nvPr/>
              </p:nvGrpSpPr>
              <p:grpSpPr>
                <a:xfrm flipH="1">
                  <a:off x="2602527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Rectangle 55"/>
                <p:cNvSpPr/>
                <p:nvPr/>
              </p:nvSpPr>
              <p:spPr>
                <a:xfrm>
                  <a:off x="1505243" y="4243313"/>
                  <a:ext cx="436099" cy="44313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2166428" y="4243310"/>
                  <a:ext cx="436099" cy="44313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505243" y="4848205"/>
                  <a:ext cx="436099" cy="443133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2166428" y="4848202"/>
                  <a:ext cx="436099" cy="4431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3433437" y="241666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6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329851" y="2403981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433437" y="3085673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12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329851" y="307298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470527" y="2706146"/>
            <a:ext cx="4230644" cy="638563"/>
            <a:chOff x="344715" y="5014463"/>
            <a:chExt cx="4230644" cy="638563"/>
          </a:xfrm>
        </p:grpSpPr>
        <p:sp>
          <p:nvSpPr>
            <p:cNvPr id="67" name="Rectangle 66"/>
            <p:cNvSpPr/>
            <p:nvPr/>
          </p:nvSpPr>
          <p:spPr>
            <a:xfrm>
              <a:off x="344715" y="5014463"/>
              <a:ext cx="9989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smtClean="0">
                  <a:latin typeface="Century Gothic" panose="020B0502020202020204" pitchFamily="34" charset="0"/>
                </a:rPr>
                <a:t>|C|</a:t>
              </a:r>
              <a:endParaRPr lang="en-US" sz="3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225357" y="5068251"/>
              <a:ext cx="4315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latin typeface="Century Gothic" panose="020B0502020202020204" pitchFamily="34" charset="0"/>
                </a:rPr>
                <a:t>=</a:t>
              </a:r>
              <a:endParaRPr lang="en-US" sz="3200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666424" y="5034412"/>
              <a:ext cx="2908935" cy="584775"/>
              <a:chOff x="1666424" y="5034412"/>
              <a:chExt cx="2908935" cy="58477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666424" y="5081723"/>
                <a:ext cx="591250" cy="48875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387408" y="5078659"/>
                <a:ext cx="591250" cy="488758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977039" y="5079027"/>
                <a:ext cx="591250" cy="48875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269581" y="5081723"/>
                <a:ext cx="591250" cy="48875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950764" y="5034412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b="1" dirty="0" smtClean="0">
                    <a:latin typeface="Century Gothic" panose="020B0502020202020204" pitchFamily="34" charset="0"/>
                  </a:rPr>
                  <a:t>–</a:t>
                </a:r>
                <a:endParaRPr lang="en-US" sz="32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668862" y="5078655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6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56865" y="5077429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387408" y="5081419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984109" y="5061428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12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79" name="Rectangle 78"/>
          <p:cNvSpPr/>
          <p:nvPr/>
        </p:nvSpPr>
        <p:spPr>
          <a:xfrm>
            <a:off x="7353208" y="3391392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  <a:endParaRPr lang="en-GB" sz="320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785981" y="3377945"/>
            <a:ext cx="1200661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12</a:t>
            </a:r>
            <a:endParaRPr lang="en-GB" sz="3200" b="1" dirty="0">
              <a:solidFill>
                <a:sysClr val="windowText" lastClr="00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9503144" y="3391392"/>
            <a:ext cx="1200661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12</a:t>
            </a:r>
            <a:endParaRPr lang="en-GB" sz="3200" b="1" dirty="0">
              <a:solidFill>
                <a:sysClr val="windowText" lastClr="00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112220" y="3358768"/>
            <a:ext cx="336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– </a:t>
            </a:r>
            <a:endParaRPr lang="en-GB" sz="320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353208" y="409194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  <a:endParaRPr lang="en-GB" sz="320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785981" y="4078501"/>
            <a:ext cx="1200661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0</a:t>
            </a:r>
            <a:endParaRPr lang="en-GB" sz="3200" b="1" dirty="0">
              <a:solidFill>
                <a:sysClr val="windowText" lastClr="00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465220" y="4954698"/>
            <a:ext cx="4752119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the determinant is </a:t>
            </a: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equal </a:t>
            </a: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zero,</a:t>
            </a:r>
            <a:r>
              <a:rPr lang="en-US" sz="28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singular </a:t>
            </a: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matrix.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3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39" grpId="0" animBg="1"/>
      <p:bldP spid="40" grpId="0" animBg="1"/>
      <p:bldP spid="41" grpId="0"/>
      <p:bldP spid="42" grpId="0"/>
      <p:bldP spid="43" grpId="0" animBg="1"/>
      <p:bldP spid="45" grpId="0"/>
      <p:bldP spid="47" grpId="0"/>
      <p:bldP spid="79" grpId="0"/>
      <p:bldP spid="80" grpId="0" animBg="1"/>
      <p:bldP spid="81" grpId="0" animBg="1"/>
      <p:bldP spid="82" grpId="0"/>
      <p:bldP spid="83" grpId="0"/>
      <p:bldP spid="84" grpId="0" animBg="1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51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Adjoint of 2x2 Matrix</a:t>
            </a:r>
            <a:endParaRPr lang="en-US" sz="7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668" y="1699378"/>
            <a:ext cx="2680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If Matrix A is: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43447" y="1317518"/>
            <a:ext cx="1983550" cy="1361538"/>
            <a:chOff x="3185494" y="2312601"/>
            <a:chExt cx="1983550" cy="1361538"/>
          </a:xfrm>
        </p:grpSpPr>
        <p:grpSp>
          <p:nvGrpSpPr>
            <p:cNvPr id="8" name="Group 7"/>
            <p:cNvGrpSpPr/>
            <p:nvPr/>
          </p:nvGrpSpPr>
          <p:grpSpPr>
            <a:xfrm>
              <a:off x="3185494" y="2312601"/>
              <a:ext cx="1983550" cy="1361538"/>
              <a:chOff x="1322363" y="4144838"/>
              <a:chExt cx="1463044" cy="123444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322363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 flipH="1">
                <a:off x="2602527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Rectangle 14"/>
              <p:cNvSpPr/>
              <p:nvPr/>
            </p:nvSpPr>
            <p:spPr>
              <a:xfrm>
                <a:off x="1505243" y="4243313"/>
                <a:ext cx="436099" cy="44313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166428" y="4243310"/>
                <a:ext cx="436099" cy="443133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505243" y="4848205"/>
                <a:ext cx="436099" cy="44313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166428" y="4848202"/>
                <a:ext cx="436099" cy="4431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433437" y="2416667"/>
              <a:ext cx="591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a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29851" y="2403981"/>
              <a:ext cx="591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33437" y="3085673"/>
              <a:ext cx="591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29851" y="3072987"/>
              <a:ext cx="591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d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45284" y="3053836"/>
            <a:ext cx="3868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Then the </a:t>
            </a:r>
            <a:r>
              <a:rPr lang="en-GB" sz="3200" b="1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adjoint</a:t>
            </a:r>
            <a:r>
              <a:rPr lang="en-GB" sz="32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is: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21456" y="4266896"/>
            <a:ext cx="1646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Adj.A </a:t>
            </a:r>
            <a:r>
              <a:rPr lang="en-GB" sz="3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840779" y="3885906"/>
            <a:ext cx="1983550" cy="1361538"/>
            <a:chOff x="1322363" y="4144838"/>
            <a:chExt cx="1463044" cy="1234440"/>
          </a:xfrm>
        </p:grpSpPr>
        <p:grpSp>
          <p:nvGrpSpPr>
            <p:cNvPr id="33" name="Group 32"/>
            <p:cNvGrpSpPr/>
            <p:nvPr/>
          </p:nvGrpSpPr>
          <p:grpSpPr>
            <a:xfrm>
              <a:off x="1322363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 flipH="1">
              <a:off x="2602527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1505243" y="4243313"/>
              <a:ext cx="436099" cy="44313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166428" y="4243310"/>
              <a:ext cx="436099" cy="443133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05243" y="4848205"/>
              <a:ext cx="436099" cy="443133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66428" y="4848202"/>
              <a:ext cx="436099" cy="443133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991588" y="4647726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71537" y="3955905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-b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5123" y="4637597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-c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06373" y="3990991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78801" y="164850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 the positions of the leading diagonal (</a:t>
            </a:r>
            <a:r>
              <a:rPr lang="en-US" sz="3200" b="1" i="1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200" b="1" i="1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b="1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interchange places)</a:t>
            </a:r>
            <a:endParaRPr lang="en-US" sz="2800" b="1" dirty="0">
              <a:solidFill>
                <a:srgbClr val="FFFF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01316" y="3728287"/>
            <a:ext cx="61734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66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change the signs of the </a:t>
            </a:r>
            <a:endParaRPr lang="en-US" sz="3200" b="1" dirty="0" smtClean="0">
              <a:solidFill>
                <a:srgbClr val="FF66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FF66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non-leading </a:t>
            </a:r>
            <a:r>
              <a:rPr lang="en-US" sz="3200" b="1" dirty="0">
                <a:solidFill>
                  <a:srgbClr val="FF66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diagonal.</a:t>
            </a:r>
            <a:endParaRPr lang="en-US" sz="2800" b="1" dirty="0">
              <a:solidFill>
                <a:srgbClr val="FF66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5" grpId="0"/>
      <p:bldP spid="26" grpId="0"/>
      <p:bldP spid="29" grpId="0"/>
      <p:bldP spid="30" grpId="0"/>
      <p:bldP spid="31" grpId="0"/>
      <p:bldP spid="32" grpId="0"/>
      <p:bldP spid="46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3497" y="250745"/>
            <a:ext cx="3057856" cy="1361538"/>
            <a:chOff x="0" y="356254"/>
            <a:chExt cx="3057856" cy="1361538"/>
          </a:xfrm>
        </p:grpSpPr>
        <p:sp>
          <p:nvSpPr>
            <p:cNvPr id="6" name="Rectangle 5"/>
            <p:cNvSpPr/>
            <p:nvPr/>
          </p:nvSpPr>
          <p:spPr>
            <a:xfrm>
              <a:off x="0" y="744636"/>
              <a:ext cx="9653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latin typeface="Century Gothic" panose="020B0502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200" b="1" dirty="0">
                  <a:latin typeface="Century Gothic" panose="020B0502020202020204" pitchFamily="34" charset="0"/>
                  <a:sym typeface="Wingdings" panose="05000000000000000000" pitchFamily="2" charset="2"/>
                </a:rPr>
                <a:t>A </a:t>
              </a:r>
              <a:r>
                <a:rPr lang="en-GB" sz="3200" b="1" dirty="0" smtClean="0">
                  <a:latin typeface="Century Gothic" panose="020B0502020202020204" pitchFamily="34" charset="0"/>
                  <a:sym typeface="Wingdings" panose="05000000000000000000" pitchFamily="2" charset="2"/>
                </a:rPr>
                <a:t>=</a:t>
              </a:r>
              <a:endParaRPr lang="en-GB" sz="3200" b="1" dirty="0">
                <a:latin typeface="Century Gothic" panose="020B0502020202020204" pitchFamily="34" charset="0"/>
                <a:sym typeface="Wingdings" panose="05000000000000000000" pitchFamily="2" charset="2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74306" y="356254"/>
              <a:ext cx="1983550" cy="1361538"/>
              <a:chOff x="3185494" y="2312601"/>
              <a:chExt cx="1983550" cy="136153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185494" y="2312601"/>
                <a:ext cx="1983550" cy="1361538"/>
                <a:chOff x="1322363" y="4144838"/>
                <a:chExt cx="1463044" cy="123444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322363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 flipH="1">
                  <a:off x="2602527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1505243" y="4243313"/>
                  <a:ext cx="436099" cy="44313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166428" y="4243310"/>
                  <a:ext cx="436099" cy="44313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505243" y="4848205"/>
                  <a:ext cx="436099" cy="443133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166428" y="4848202"/>
                  <a:ext cx="436099" cy="4431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3433437" y="241666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-4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29851" y="2403981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-5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433437" y="3085673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7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29851" y="307298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8</a:t>
                </a: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-21520" y="2229785"/>
            <a:ext cx="1646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Adj.A </a:t>
            </a:r>
            <a:r>
              <a:rPr lang="en-GB" sz="3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797803" y="1848795"/>
            <a:ext cx="1983550" cy="1361538"/>
            <a:chOff x="1322363" y="4144838"/>
            <a:chExt cx="1463044" cy="1234440"/>
          </a:xfrm>
        </p:grpSpPr>
        <p:grpSp>
          <p:nvGrpSpPr>
            <p:cNvPr id="27" name="Group 26"/>
            <p:cNvGrpSpPr/>
            <p:nvPr/>
          </p:nvGrpSpPr>
          <p:grpSpPr>
            <a:xfrm>
              <a:off x="1322363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 flipH="1">
              <a:off x="2602527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1505243" y="4243313"/>
              <a:ext cx="436099" cy="44313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66428" y="4243310"/>
              <a:ext cx="436099" cy="443133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05243" y="4848205"/>
              <a:ext cx="436099" cy="443133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66428" y="4848202"/>
              <a:ext cx="436099" cy="443133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948612" y="2610615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-4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28561" y="1918794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32147" y="2600486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-7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63397" y="1953880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42154" y="277640"/>
            <a:ext cx="3025796" cy="1361538"/>
            <a:chOff x="32060" y="356254"/>
            <a:chExt cx="3025796" cy="1361538"/>
          </a:xfrm>
        </p:grpSpPr>
        <p:sp>
          <p:nvSpPr>
            <p:cNvPr id="44" name="Rectangle 43"/>
            <p:cNvSpPr/>
            <p:nvPr/>
          </p:nvSpPr>
          <p:spPr>
            <a:xfrm>
              <a:off x="32060" y="744636"/>
              <a:ext cx="901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latin typeface="Century Gothic" panose="020B0502020202020204" pitchFamily="34" charset="0"/>
                  <a:sym typeface="Wingdings" panose="05000000000000000000" pitchFamily="2" charset="2"/>
                </a:rPr>
                <a:t> </a:t>
              </a:r>
              <a:r>
                <a:rPr lang="en-GB" sz="3200" b="1" dirty="0">
                  <a:latin typeface="Century Gothic" panose="020B0502020202020204" pitchFamily="34" charset="0"/>
                  <a:sym typeface="Wingdings" panose="05000000000000000000" pitchFamily="2" charset="2"/>
                </a:rPr>
                <a:t>B</a:t>
              </a:r>
              <a:r>
                <a:rPr lang="en-GB" sz="3200" b="1" dirty="0" smtClean="0">
                  <a:latin typeface="Century Gothic" panose="020B0502020202020204" pitchFamily="34" charset="0"/>
                  <a:sym typeface="Wingdings" panose="05000000000000000000" pitchFamily="2" charset="2"/>
                </a:rPr>
                <a:t> =</a:t>
              </a:r>
              <a:endParaRPr lang="en-GB" sz="3200" b="1" dirty="0">
                <a:latin typeface="Century Gothic" panose="020B0502020202020204" pitchFamily="34" charset="0"/>
                <a:sym typeface="Wingdings" panose="05000000000000000000" pitchFamily="2" charset="2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74306" y="356254"/>
              <a:ext cx="1983550" cy="1361538"/>
              <a:chOff x="3185494" y="2312601"/>
              <a:chExt cx="1983550" cy="1361538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3185494" y="2312601"/>
                <a:ext cx="1983550" cy="1361538"/>
                <a:chOff x="1322363" y="4144838"/>
                <a:chExt cx="1463044" cy="123444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1322363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 flipH="1">
                  <a:off x="2602527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3" name="Rectangle 52"/>
                <p:cNvSpPr/>
                <p:nvPr/>
              </p:nvSpPr>
              <p:spPr>
                <a:xfrm>
                  <a:off x="1505243" y="4243313"/>
                  <a:ext cx="436099" cy="44313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166428" y="4243310"/>
                  <a:ext cx="436099" cy="44313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505243" y="4848205"/>
                  <a:ext cx="436099" cy="443133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2166428" y="4848202"/>
                  <a:ext cx="436099" cy="4431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3433437" y="241666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5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329851" y="2403981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433437" y="3085673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-3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329851" y="307298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63" name="Rectangle 62"/>
          <p:cNvSpPr/>
          <p:nvPr/>
        </p:nvSpPr>
        <p:spPr>
          <a:xfrm>
            <a:off x="3897138" y="2256680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Adj.B </a:t>
            </a:r>
            <a:r>
              <a:rPr lang="en-GB" sz="3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5684400" y="1875690"/>
            <a:ext cx="1983550" cy="1361538"/>
            <a:chOff x="1322363" y="4144838"/>
            <a:chExt cx="1463044" cy="1234440"/>
          </a:xfrm>
        </p:grpSpPr>
        <p:grpSp>
          <p:nvGrpSpPr>
            <p:cNvPr id="65" name="Group 64"/>
            <p:cNvGrpSpPr/>
            <p:nvPr/>
          </p:nvGrpSpPr>
          <p:grpSpPr>
            <a:xfrm>
              <a:off x="1322363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 flipH="1">
              <a:off x="2602527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/>
            <p:cNvSpPr/>
            <p:nvPr/>
          </p:nvSpPr>
          <p:spPr>
            <a:xfrm>
              <a:off x="1505243" y="4243313"/>
              <a:ext cx="436099" cy="44313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166428" y="4243310"/>
              <a:ext cx="436099" cy="443133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05243" y="4848205"/>
              <a:ext cx="436099" cy="443133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166428" y="4848202"/>
              <a:ext cx="436099" cy="443133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835209" y="2637510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815158" y="1945689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918744" y="2627381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949994" y="1980775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8606508" y="284704"/>
            <a:ext cx="3066672" cy="1361538"/>
            <a:chOff x="-8816" y="356254"/>
            <a:chExt cx="3066672" cy="1361538"/>
          </a:xfrm>
        </p:grpSpPr>
        <p:sp>
          <p:nvSpPr>
            <p:cNvPr id="82" name="Rectangle 81"/>
            <p:cNvSpPr/>
            <p:nvPr/>
          </p:nvSpPr>
          <p:spPr>
            <a:xfrm>
              <a:off x="-8816" y="744636"/>
              <a:ext cx="9829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latin typeface="Century Gothic" panose="020B0502020202020204" pitchFamily="34" charset="0"/>
                  <a:sym typeface="Wingdings" panose="05000000000000000000" pitchFamily="2" charset="2"/>
                </a:rPr>
                <a:t> C =</a:t>
              </a:r>
              <a:endParaRPr lang="en-GB" sz="3200" b="1" dirty="0">
                <a:latin typeface="Century Gothic" panose="020B0502020202020204" pitchFamily="34" charset="0"/>
                <a:sym typeface="Wingdings" panose="05000000000000000000" pitchFamily="2" charset="2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074306" y="356254"/>
              <a:ext cx="1983550" cy="1361538"/>
              <a:chOff x="3185494" y="2312601"/>
              <a:chExt cx="1983550" cy="1361538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3185494" y="2312601"/>
                <a:ext cx="1983550" cy="1361538"/>
                <a:chOff x="1322363" y="4144838"/>
                <a:chExt cx="1463044" cy="123444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1322363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" name="Group 89"/>
                <p:cNvGrpSpPr/>
                <p:nvPr/>
              </p:nvGrpSpPr>
              <p:grpSpPr>
                <a:xfrm flipH="1">
                  <a:off x="2602527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1" name="Rectangle 90"/>
                <p:cNvSpPr/>
                <p:nvPr/>
              </p:nvSpPr>
              <p:spPr>
                <a:xfrm>
                  <a:off x="1505243" y="4243313"/>
                  <a:ext cx="436099" cy="44313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2166428" y="4243310"/>
                  <a:ext cx="436099" cy="44313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505243" y="4848205"/>
                  <a:ext cx="436099" cy="443133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2166428" y="4848202"/>
                  <a:ext cx="436099" cy="4431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3433437" y="241666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-4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329851" y="2403981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-1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433437" y="3085673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-9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329851" y="307298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-3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01" name="Rectangle 100"/>
          <p:cNvSpPr/>
          <p:nvPr/>
        </p:nvSpPr>
        <p:spPr>
          <a:xfrm>
            <a:off x="7861491" y="2263744"/>
            <a:ext cx="1664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Adj.C </a:t>
            </a:r>
            <a:r>
              <a:rPr lang="en-GB" sz="3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9689630" y="1882754"/>
            <a:ext cx="1983550" cy="1361538"/>
            <a:chOff x="1322363" y="4144838"/>
            <a:chExt cx="1463044" cy="1234440"/>
          </a:xfrm>
        </p:grpSpPr>
        <p:grpSp>
          <p:nvGrpSpPr>
            <p:cNvPr id="103" name="Group 102"/>
            <p:cNvGrpSpPr/>
            <p:nvPr/>
          </p:nvGrpSpPr>
          <p:grpSpPr>
            <a:xfrm>
              <a:off x="1322363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 flipH="1">
              <a:off x="2602527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Rectangle 104"/>
            <p:cNvSpPr/>
            <p:nvPr/>
          </p:nvSpPr>
          <p:spPr>
            <a:xfrm>
              <a:off x="1505243" y="4243313"/>
              <a:ext cx="436099" cy="44313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166428" y="4243310"/>
              <a:ext cx="436099" cy="443133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505243" y="4848205"/>
              <a:ext cx="436099" cy="443133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166428" y="4848202"/>
              <a:ext cx="436099" cy="443133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0840439" y="2644574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-4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820388" y="1952753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923974" y="2634445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9955224" y="1987839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-3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753032" y="3733534"/>
            <a:ext cx="3049841" cy="1361538"/>
            <a:chOff x="8015" y="356254"/>
            <a:chExt cx="3049841" cy="1361538"/>
          </a:xfrm>
        </p:grpSpPr>
        <p:sp>
          <p:nvSpPr>
            <p:cNvPr id="120" name="Rectangle 119"/>
            <p:cNvSpPr/>
            <p:nvPr/>
          </p:nvSpPr>
          <p:spPr>
            <a:xfrm>
              <a:off x="8015" y="744636"/>
              <a:ext cx="9492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latin typeface="Century Gothic" panose="020B0502020202020204" pitchFamily="34" charset="0"/>
                  <a:sym typeface="Wingdings" panose="05000000000000000000" pitchFamily="2" charset="2"/>
                </a:rPr>
                <a:t> D =</a:t>
              </a:r>
              <a:endParaRPr lang="en-GB" sz="3200" b="1" dirty="0">
                <a:latin typeface="Century Gothic" panose="020B0502020202020204" pitchFamily="34" charset="0"/>
                <a:sym typeface="Wingdings" panose="05000000000000000000" pitchFamily="2" charset="2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1074306" y="356254"/>
              <a:ext cx="1983550" cy="1361538"/>
              <a:chOff x="3185494" y="2312601"/>
              <a:chExt cx="1983550" cy="1361538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3185494" y="2312601"/>
                <a:ext cx="1983550" cy="1361538"/>
                <a:chOff x="1322363" y="4144838"/>
                <a:chExt cx="1463044" cy="1234440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1322363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Group 127"/>
                <p:cNvGrpSpPr/>
                <p:nvPr/>
              </p:nvGrpSpPr>
              <p:grpSpPr>
                <a:xfrm flipH="1">
                  <a:off x="2602527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9" name="Rectangle 128"/>
                <p:cNvSpPr/>
                <p:nvPr/>
              </p:nvSpPr>
              <p:spPr>
                <a:xfrm>
                  <a:off x="1505243" y="4243313"/>
                  <a:ext cx="436099" cy="44313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2166428" y="4243310"/>
                  <a:ext cx="436099" cy="44313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1505243" y="4848205"/>
                  <a:ext cx="436099" cy="443133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2166428" y="4848202"/>
                  <a:ext cx="436099" cy="4431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123" name="TextBox 122"/>
              <p:cNvSpPr txBox="1"/>
              <p:nvPr/>
            </p:nvSpPr>
            <p:spPr>
              <a:xfrm>
                <a:off x="3433437" y="241666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329851" y="2403981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433437" y="3085673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4329851" y="307298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-7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39" name="Rectangle 138"/>
          <p:cNvSpPr/>
          <p:nvPr/>
        </p:nvSpPr>
        <p:spPr>
          <a:xfrm>
            <a:off x="8015" y="5712574"/>
            <a:ext cx="1630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Adj.D </a:t>
            </a:r>
            <a:r>
              <a:rPr lang="en-GB" sz="3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1819323" y="5331584"/>
            <a:ext cx="1983550" cy="1361538"/>
            <a:chOff x="1322363" y="4144838"/>
            <a:chExt cx="1463044" cy="1234440"/>
          </a:xfrm>
        </p:grpSpPr>
        <p:grpSp>
          <p:nvGrpSpPr>
            <p:cNvPr id="141" name="Group 140"/>
            <p:cNvGrpSpPr/>
            <p:nvPr/>
          </p:nvGrpSpPr>
          <p:grpSpPr>
            <a:xfrm>
              <a:off x="1322363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 flipH="1">
              <a:off x="2602527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Rectangle 142"/>
            <p:cNvSpPr/>
            <p:nvPr/>
          </p:nvSpPr>
          <p:spPr>
            <a:xfrm>
              <a:off x="1505243" y="4243313"/>
              <a:ext cx="436099" cy="44313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166428" y="4243310"/>
              <a:ext cx="436099" cy="443133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505243" y="4848205"/>
              <a:ext cx="436099" cy="443133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166428" y="4848202"/>
              <a:ext cx="436099" cy="443133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2970132" y="6093404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2950081" y="5401583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-3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053667" y="6083275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084917" y="5436669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-7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4676498" y="3760429"/>
            <a:ext cx="3012972" cy="1361538"/>
            <a:chOff x="44884" y="356254"/>
            <a:chExt cx="3012972" cy="1361538"/>
          </a:xfrm>
        </p:grpSpPr>
        <p:sp>
          <p:nvSpPr>
            <p:cNvPr id="158" name="Rectangle 157"/>
            <p:cNvSpPr/>
            <p:nvPr/>
          </p:nvSpPr>
          <p:spPr>
            <a:xfrm>
              <a:off x="44884" y="744636"/>
              <a:ext cx="8755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latin typeface="Century Gothic" panose="020B0502020202020204" pitchFamily="34" charset="0"/>
                  <a:sym typeface="Wingdings" panose="05000000000000000000" pitchFamily="2" charset="2"/>
                </a:rPr>
                <a:t> E =</a:t>
              </a:r>
              <a:endParaRPr lang="en-GB" sz="3200" b="1" dirty="0">
                <a:latin typeface="Century Gothic" panose="020B0502020202020204" pitchFamily="34" charset="0"/>
                <a:sym typeface="Wingdings" panose="05000000000000000000" pitchFamily="2" charset="2"/>
              </a:endParaRPr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1074306" y="356254"/>
              <a:ext cx="1983550" cy="1361538"/>
              <a:chOff x="3185494" y="2312601"/>
              <a:chExt cx="1983550" cy="1361538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3185494" y="2312601"/>
                <a:ext cx="1983550" cy="1361538"/>
                <a:chOff x="1322363" y="4144838"/>
                <a:chExt cx="1463044" cy="1234440"/>
              </a:xfrm>
            </p:grpSpPr>
            <p:grpSp>
              <p:nvGrpSpPr>
                <p:cNvPr id="165" name="Group 164"/>
                <p:cNvGrpSpPr/>
                <p:nvPr/>
              </p:nvGrpSpPr>
              <p:grpSpPr>
                <a:xfrm>
                  <a:off x="1322363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6" name="Group 165"/>
                <p:cNvGrpSpPr/>
                <p:nvPr/>
              </p:nvGrpSpPr>
              <p:grpSpPr>
                <a:xfrm flipH="1">
                  <a:off x="2602527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7" name="Rectangle 166"/>
                <p:cNvSpPr/>
                <p:nvPr/>
              </p:nvSpPr>
              <p:spPr>
                <a:xfrm>
                  <a:off x="1505243" y="4243313"/>
                  <a:ext cx="436099" cy="44313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2166428" y="4243310"/>
                  <a:ext cx="436099" cy="44313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1505243" y="4848205"/>
                  <a:ext cx="436099" cy="443133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2166428" y="4848202"/>
                  <a:ext cx="436099" cy="4431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161" name="TextBox 160"/>
              <p:cNvSpPr txBox="1"/>
              <p:nvPr/>
            </p:nvSpPr>
            <p:spPr>
              <a:xfrm>
                <a:off x="3433437" y="241666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10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4329851" y="2403981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-8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433437" y="3085673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8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4329851" y="307298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4</a:t>
                </a:r>
              </a:p>
            </p:txBody>
          </p:sp>
        </p:grpSp>
      </p:grpSp>
      <p:sp>
        <p:nvSpPr>
          <p:cNvPr id="177" name="Rectangle 176"/>
          <p:cNvSpPr/>
          <p:nvPr/>
        </p:nvSpPr>
        <p:spPr>
          <a:xfrm>
            <a:off x="3931482" y="5739469"/>
            <a:ext cx="1556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Adj.E </a:t>
            </a:r>
            <a:r>
              <a:rPr lang="en-GB" sz="3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5705920" y="5358479"/>
            <a:ext cx="1983550" cy="1361538"/>
            <a:chOff x="1322363" y="4144838"/>
            <a:chExt cx="1463044" cy="1234440"/>
          </a:xfrm>
        </p:grpSpPr>
        <p:grpSp>
          <p:nvGrpSpPr>
            <p:cNvPr id="179" name="Group 178"/>
            <p:cNvGrpSpPr/>
            <p:nvPr/>
          </p:nvGrpSpPr>
          <p:grpSpPr>
            <a:xfrm>
              <a:off x="1322363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>
            <a:xfrm flipH="1">
              <a:off x="2602527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1" name="Rectangle 180"/>
            <p:cNvSpPr/>
            <p:nvPr/>
          </p:nvSpPr>
          <p:spPr>
            <a:xfrm>
              <a:off x="1505243" y="4243313"/>
              <a:ext cx="436099" cy="44313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166428" y="4243310"/>
              <a:ext cx="436099" cy="443133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505243" y="4848205"/>
              <a:ext cx="436099" cy="443133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166428" y="4848202"/>
              <a:ext cx="436099" cy="443133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6856729" y="6120299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836678" y="5428478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5940264" y="6110170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-8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5971514" y="5463564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grpSp>
        <p:nvGrpSpPr>
          <p:cNvPr id="195" name="Group 194"/>
          <p:cNvGrpSpPr/>
          <p:nvPr/>
        </p:nvGrpSpPr>
        <p:grpSpPr>
          <a:xfrm>
            <a:off x="8689743" y="3767493"/>
            <a:ext cx="3004957" cy="1361538"/>
            <a:chOff x="52899" y="356254"/>
            <a:chExt cx="3004957" cy="1361538"/>
          </a:xfrm>
        </p:grpSpPr>
        <p:sp>
          <p:nvSpPr>
            <p:cNvPr id="196" name="Rectangle 195"/>
            <p:cNvSpPr/>
            <p:nvPr/>
          </p:nvSpPr>
          <p:spPr>
            <a:xfrm>
              <a:off x="52899" y="744636"/>
              <a:ext cx="8595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latin typeface="Century Gothic" panose="020B0502020202020204" pitchFamily="34" charset="0"/>
                  <a:sym typeface="Wingdings" panose="05000000000000000000" pitchFamily="2" charset="2"/>
                </a:rPr>
                <a:t> F =</a:t>
              </a:r>
              <a:endParaRPr lang="en-GB" sz="3200" b="1" dirty="0">
                <a:latin typeface="Century Gothic" panose="020B0502020202020204" pitchFamily="34" charset="0"/>
                <a:sym typeface="Wingdings" panose="05000000000000000000" pitchFamily="2" charset="2"/>
              </a:endParaRPr>
            </a:p>
          </p:txBody>
        </p:sp>
        <p:grpSp>
          <p:nvGrpSpPr>
            <p:cNvPr id="197" name="Group 196"/>
            <p:cNvGrpSpPr/>
            <p:nvPr/>
          </p:nvGrpSpPr>
          <p:grpSpPr>
            <a:xfrm>
              <a:off x="1074306" y="356254"/>
              <a:ext cx="1983550" cy="1361538"/>
              <a:chOff x="3185494" y="2312601"/>
              <a:chExt cx="1983550" cy="1361538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3185494" y="2312601"/>
                <a:ext cx="1983550" cy="1361538"/>
                <a:chOff x="1322363" y="4144838"/>
                <a:chExt cx="1463044" cy="1234440"/>
              </a:xfrm>
            </p:grpSpPr>
            <p:grpSp>
              <p:nvGrpSpPr>
                <p:cNvPr id="203" name="Group 202"/>
                <p:cNvGrpSpPr/>
                <p:nvPr/>
              </p:nvGrpSpPr>
              <p:grpSpPr>
                <a:xfrm>
                  <a:off x="1322363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oup 203"/>
                <p:cNvGrpSpPr/>
                <p:nvPr/>
              </p:nvGrpSpPr>
              <p:grpSpPr>
                <a:xfrm flipH="1">
                  <a:off x="2602527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209" name="Straight Connector 208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5" name="Rectangle 204"/>
                <p:cNvSpPr/>
                <p:nvPr/>
              </p:nvSpPr>
              <p:spPr>
                <a:xfrm>
                  <a:off x="1505243" y="4243313"/>
                  <a:ext cx="436099" cy="44313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2166428" y="4243310"/>
                  <a:ext cx="436099" cy="44313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1505243" y="4848205"/>
                  <a:ext cx="436099" cy="443133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2166428" y="4848202"/>
                  <a:ext cx="436099" cy="4431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199" name="TextBox 198"/>
              <p:cNvSpPr txBox="1"/>
              <p:nvPr/>
            </p:nvSpPr>
            <p:spPr>
              <a:xfrm>
                <a:off x="3433437" y="241666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4329851" y="2403981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3433437" y="3085673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4329851" y="307298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-1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15" name="Rectangle 214"/>
          <p:cNvSpPr/>
          <p:nvPr/>
        </p:nvSpPr>
        <p:spPr>
          <a:xfrm>
            <a:off x="7944726" y="5746533"/>
            <a:ext cx="1540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Adj.F </a:t>
            </a:r>
            <a:r>
              <a:rPr lang="en-GB" sz="3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</p:txBody>
      </p:sp>
      <p:grpSp>
        <p:nvGrpSpPr>
          <p:cNvPr id="216" name="Group 215"/>
          <p:cNvGrpSpPr/>
          <p:nvPr/>
        </p:nvGrpSpPr>
        <p:grpSpPr>
          <a:xfrm>
            <a:off x="9711150" y="5365543"/>
            <a:ext cx="1983550" cy="1361538"/>
            <a:chOff x="1322363" y="4144838"/>
            <a:chExt cx="1463044" cy="1234440"/>
          </a:xfrm>
        </p:grpSpPr>
        <p:grpSp>
          <p:nvGrpSpPr>
            <p:cNvPr id="217" name="Group 216"/>
            <p:cNvGrpSpPr/>
            <p:nvPr/>
          </p:nvGrpSpPr>
          <p:grpSpPr>
            <a:xfrm>
              <a:off x="1322363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226" name="Straight Connector 225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8" name="Group 217"/>
            <p:cNvGrpSpPr/>
            <p:nvPr/>
          </p:nvGrpSpPr>
          <p:grpSpPr>
            <a:xfrm flipH="1">
              <a:off x="2602527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223" name="Straight Connector 222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9" name="Rectangle 218"/>
            <p:cNvSpPr/>
            <p:nvPr/>
          </p:nvSpPr>
          <p:spPr>
            <a:xfrm>
              <a:off x="1505243" y="4243313"/>
              <a:ext cx="436099" cy="44313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2166428" y="4243310"/>
              <a:ext cx="436099" cy="443133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505243" y="4848205"/>
              <a:ext cx="436099" cy="443133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2166428" y="4848202"/>
              <a:ext cx="436099" cy="443133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29" name="TextBox 228"/>
          <p:cNvSpPr txBox="1"/>
          <p:nvPr/>
        </p:nvSpPr>
        <p:spPr>
          <a:xfrm>
            <a:off x="10861959" y="6127363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10841908" y="5435542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9945494" y="6117234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9976744" y="5470628"/>
            <a:ext cx="5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-1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0" grpId="0"/>
      <p:bldP spid="41" grpId="0"/>
      <p:bldP spid="42" grpId="0"/>
      <p:bldP spid="63" grpId="0"/>
      <p:bldP spid="77" grpId="0"/>
      <p:bldP spid="78" grpId="0"/>
      <p:bldP spid="79" grpId="0"/>
      <p:bldP spid="80" grpId="0"/>
      <p:bldP spid="101" grpId="0"/>
      <p:bldP spid="115" grpId="0"/>
      <p:bldP spid="116" grpId="0"/>
      <p:bldP spid="117" grpId="0"/>
      <p:bldP spid="118" grpId="0"/>
      <p:bldP spid="139" grpId="0"/>
      <p:bldP spid="153" grpId="0"/>
      <p:bldP spid="154" grpId="0"/>
      <p:bldP spid="155" grpId="0"/>
      <p:bldP spid="156" grpId="0"/>
      <p:bldP spid="177" grpId="0"/>
      <p:bldP spid="191" grpId="0"/>
      <p:bldP spid="192" grpId="0"/>
      <p:bldP spid="193" grpId="0"/>
      <p:bldP spid="194" grpId="0"/>
      <p:bldP spid="215" grpId="0"/>
      <p:bldP spid="229" grpId="0"/>
      <p:bldP spid="230" grpId="0"/>
      <p:bldP spid="231" grpId="0"/>
      <p:bldP spid="2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51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Inverse of a 2x2 Matrix</a:t>
            </a:r>
            <a:endParaRPr lang="en-US" sz="7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1392457"/>
                <a:ext cx="12191999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b="1" dirty="0" smtClean="0">
                    <a:solidFill>
                      <a:srgbClr val="FF6600"/>
                    </a:solidFill>
                    <a:latin typeface="Century Gothic" panose="020B0502020202020204" pitchFamily="34" charset="0"/>
                  </a:rPr>
                  <a:t>The inverse </a:t>
                </a:r>
                <a:r>
                  <a:rPr lang="en-GB" sz="3200" b="1" dirty="0">
                    <a:solidFill>
                      <a:srgbClr val="FF6600"/>
                    </a:solidFill>
                    <a:latin typeface="Century Gothic" panose="020B0502020202020204" pitchFamily="34" charset="0"/>
                  </a:rPr>
                  <a:t>of Matrix A is written </a:t>
                </a:r>
                <a:r>
                  <a:rPr lang="en-GB" sz="3200" b="1" dirty="0" smtClean="0">
                    <a:solidFill>
                      <a:srgbClr val="FF6600"/>
                    </a:solidFill>
                    <a:latin typeface="Century Gothic" panose="020B0502020202020204" pitchFamily="34" charset="0"/>
                  </a:rPr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3200" b="1" dirty="0" smtClean="0">
                    <a:solidFill>
                      <a:srgbClr val="FF6600"/>
                    </a:solidFill>
                    <a:latin typeface="Century Gothic" panose="020B0502020202020204" pitchFamily="34" charset="0"/>
                  </a:rPr>
                  <a:t> </a:t>
                </a:r>
                <a:endParaRPr lang="en-GB" sz="3200" b="1" dirty="0">
                  <a:solidFill>
                    <a:srgbClr val="FF66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92457"/>
                <a:ext cx="12191999" cy="595932"/>
              </a:xfrm>
              <a:prstGeom prst="rect">
                <a:avLst/>
              </a:prstGeom>
              <a:blipFill rotWithShape="0">
                <a:blip r:embed="rId2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-1" y="2165998"/>
            <a:ext cx="12191999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Century Gothic" panose="020B0502020202020204" pitchFamily="34" charset="0"/>
              </a:rPr>
              <a:t>To find the inverse of a matrix, the steps are as follow: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939539"/>
            <a:ext cx="5515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CC99"/>
                </a:solidFill>
                <a:latin typeface="Century Gothic" panose="020B0502020202020204" pitchFamily="34" charset="0"/>
              </a:rPr>
              <a:t>1.		Find the determinant</a:t>
            </a:r>
            <a:endParaRPr lang="en-GB" sz="3200" b="1" dirty="0">
              <a:solidFill>
                <a:srgbClr val="FFCC9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79926" y="3701923"/>
            <a:ext cx="4230644" cy="638563"/>
            <a:chOff x="344715" y="5014463"/>
            <a:chExt cx="4230644" cy="638563"/>
          </a:xfrm>
        </p:grpSpPr>
        <p:sp>
          <p:nvSpPr>
            <p:cNvPr id="10" name="Rectangle 9"/>
            <p:cNvSpPr/>
            <p:nvPr/>
          </p:nvSpPr>
          <p:spPr>
            <a:xfrm>
              <a:off x="344715" y="5014463"/>
              <a:ext cx="9813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latin typeface="Century Gothic" panose="020B0502020202020204" pitchFamily="34" charset="0"/>
                </a:rPr>
                <a:t>|A|</a:t>
              </a:r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25357" y="5068251"/>
              <a:ext cx="4315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latin typeface="Century Gothic" panose="020B0502020202020204" pitchFamily="34" charset="0"/>
                </a:rPr>
                <a:t>=</a:t>
              </a:r>
              <a:endParaRPr lang="en-US" sz="32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6424" y="5034412"/>
              <a:ext cx="2908935" cy="584775"/>
              <a:chOff x="1666424" y="5034412"/>
              <a:chExt cx="2908935" cy="58477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66424" y="5081723"/>
                <a:ext cx="591250" cy="48875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87408" y="5078659"/>
                <a:ext cx="591250" cy="488758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77039" y="5079027"/>
                <a:ext cx="591250" cy="48875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69581" y="5081723"/>
                <a:ext cx="591250" cy="48875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950764" y="5034412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b="1" dirty="0" smtClean="0">
                    <a:latin typeface="Century Gothic" panose="020B0502020202020204" pitchFamily="34" charset="0"/>
                  </a:rPr>
                  <a:t>–</a:t>
                </a:r>
                <a:endParaRPr lang="en-US" sz="32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68862" y="5078655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256865" y="5077429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387408" y="5081419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984109" y="5061428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-2" y="4653903"/>
            <a:ext cx="5311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66FFFF"/>
                </a:solidFill>
                <a:latin typeface="Century Gothic" panose="020B0502020202020204" pitchFamily="34" charset="0"/>
              </a:rPr>
              <a:t>2.		Find the Adjoint of A</a:t>
            </a:r>
            <a:endParaRPr lang="en-GB" sz="3200" b="1" dirty="0">
              <a:solidFill>
                <a:srgbClr val="66F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11521" y="5401697"/>
            <a:ext cx="3802873" cy="1361538"/>
            <a:chOff x="1011521" y="5401697"/>
            <a:chExt cx="3802873" cy="1361538"/>
          </a:xfrm>
        </p:grpSpPr>
        <p:sp>
          <p:nvSpPr>
            <p:cNvPr id="24" name="Rectangle 23"/>
            <p:cNvSpPr/>
            <p:nvPr/>
          </p:nvSpPr>
          <p:spPr>
            <a:xfrm>
              <a:off x="1011521" y="5782687"/>
              <a:ext cx="16466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latin typeface="Century Gothic" panose="020B0502020202020204" pitchFamily="34" charset="0"/>
                  <a:sym typeface="Wingdings" panose="05000000000000000000" pitchFamily="2" charset="2"/>
                </a:rPr>
                <a:t>Adj.A </a:t>
              </a:r>
              <a:r>
                <a:rPr lang="en-GB" sz="3200" b="1" dirty="0">
                  <a:latin typeface="Century Gothic" panose="020B0502020202020204" pitchFamily="34" charset="0"/>
                  <a:sym typeface="Wingdings" panose="05000000000000000000" pitchFamily="2" charset="2"/>
                </a:rPr>
                <a:t>=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830844" y="5401697"/>
              <a:ext cx="1983550" cy="1361538"/>
              <a:chOff x="1322363" y="4144838"/>
              <a:chExt cx="1463044" cy="123444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322363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/>
              <p:cNvGrpSpPr/>
              <p:nvPr/>
            </p:nvGrpSpPr>
            <p:grpSpPr>
              <a:xfrm flipH="1">
                <a:off x="2602527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angle 27"/>
              <p:cNvSpPr/>
              <p:nvPr/>
            </p:nvSpPr>
            <p:spPr>
              <a:xfrm>
                <a:off x="1505243" y="4243313"/>
                <a:ext cx="436099" cy="4431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66428" y="4243310"/>
                <a:ext cx="436099" cy="443133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505243" y="4848205"/>
                <a:ext cx="436099" cy="44313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166428" y="4848202"/>
                <a:ext cx="436099" cy="443133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981653" y="6163517"/>
              <a:ext cx="591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a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61602" y="5471696"/>
              <a:ext cx="591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-b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65188" y="6153388"/>
              <a:ext cx="591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-c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96438" y="5506782"/>
              <a:ext cx="591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d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256035" y="2939448"/>
            <a:ext cx="5515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3</a:t>
            </a:r>
            <a:r>
              <a:rPr lang="en-GB" sz="3200" b="1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.		Find the Inverse of A</a:t>
            </a:r>
            <a:endParaRPr lang="en-GB" sz="3200" b="1" dirty="0">
              <a:solidFill>
                <a:srgbClr val="FF339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026280" y="3608200"/>
            <a:ext cx="5098619" cy="1361538"/>
            <a:chOff x="7026280" y="3877140"/>
            <a:chExt cx="5098619" cy="1361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7026280" y="4287392"/>
                  <a:ext cx="1494255" cy="6588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a14:m>
                  <a:r>
                    <a:rPr lang="en-GB" sz="3600" b="1" dirty="0" smtClean="0">
                      <a:latin typeface="Century Gothic" panose="020B0502020202020204" pitchFamily="34" charset="0"/>
                    </a:rPr>
                    <a:t> = </a:t>
                  </a:r>
                  <a:endParaRPr lang="en-GB" sz="3600" b="1" dirty="0">
                    <a:latin typeface="Century Gothic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6280" y="4287392"/>
                  <a:ext cx="1494255" cy="6588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2037" r="-11837" b="-34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57"/>
            <p:cNvGrpSpPr/>
            <p:nvPr/>
          </p:nvGrpSpPr>
          <p:grpSpPr>
            <a:xfrm>
              <a:off x="8366644" y="3877140"/>
              <a:ext cx="3758255" cy="1361538"/>
              <a:chOff x="1056139" y="5401697"/>
              <a:chExt cx="3758255" cy="13615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/>
                  <p:cNvSpPr/>
                  <p:nvPr/>
                </p:nvSpPr>
                <p:spPr>
                  <a:xfrm>
                    <a:off x="1056139" y="5578876"/>
                    <a:ext cx="1853008" cy="101752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GB" sz="3200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𝒂𝒅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 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𝒃𝒄</m:t>
                              </m:r>
                            </m:den>
                          </m:f>
                        </m:oMath>
                      </m:oMathPara>
                    </a14:m>
                    <a:endParaRPr lang="en-GB" sz="3200" b="1" dirty="0">
                      <a:latin typeface="Century Gothic" panose="020B0502020202020204" pitchFamily="34" charset="0"/>
                      <a:sym typeface="Wingdings" panose="05000000000000000000" pitchFamily="2" charset="2"/>
                    </a:endParaRPr>
                  </a:p>
                </p:txBody>
              </p:sp>
            </mc:Choice>
            <mc:Fallback xmlns="">
              <p:sp>
                <p:nvSpPr>
                  <p:cNvPr id="59" name="Rectangle 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6139" y="5578876"/>
                    <a:ext cx="1853008" cy="101752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0" name="Group 59"/>
              <p:cNvGrpSpPr/>
              <p:nvPr/>
            </p:nvGrpSpPr>
            <p:grpSpPr>
              <a:xfrm>
                <a:off x="2830844" y="5401697"/>
                <a:ext cx="1983550" cy="1361538"/>
                <a:chOff x="1322363" y="4144838"/>
                <a:chExt cx="1463044" cy="1234440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1322363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/>
                <p:cNvGrpSpPr/>
                <p:nvPr/>
              </p:nvGrpSpPr>
              <p:grpSpPr>
                <a:xfrm flipH="1">
                  <a:off x="2602527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1505243" y="4243313"/>
                  <a:ext cx="436099" cy="4431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2166428" y="4243310"/>
                  <a:ext cx="436099" cy="44313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505243" y="4848205"/>
                  <a:ext cx="436099" cy="443133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2166428" y="4848202"/>
                  <a:ext cx="436099" cy="44313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3981653" y="616351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61602" y="5471696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-b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065188" y="6153388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-c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096438" y="5506782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29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2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-20433" y="0"/>
            <a:ext cx="6063776" cy="6858000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-20434" y="237299"/>
            <a:ext cx="4258987" cy="1361538"/>
            <a:chOff x="-20434" y="237299"/>
            <a:chExt cx="4258987" cy="1361538"/>
          </a:xfrm>
        </p:grpSpPr>
        <p:grpSp>
          <p:nvGrpSpPr>
            <p:cNvPr id="7" name="Group 6"/>
            <p:cNvGrpSpPr/>
            <p:nvPr/>
          </p:nvGrpSpPr>
          <p:grpSpPr>
            <a:xfrm>
              <a:off x="2255003" y="237299"/>
              <a:ext cx="1983550" cy="1361538"/>
              <a:chOff x="3185494" y="2312601"/>
              <a:chExt cx="1983550" cy="136153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185494" y="2312601"/>
                <a:ext cx="1983550" cy="1361538"/>
                <a:chOff x="1322363" y="4144838"/>
                <a:chExt cx="1463044" cy="123444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322363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 flipH="1">
                  <a:off x="2602527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1505243" y="4243313"/>
                  <a:ext cx="436099" cy="44313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166428" y="4243310"/>
                  <a:ext cx="436099" cy="44313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505243" y="4848205"/>
                  <a:ext cx="436099" cy="443133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166428" y="4848202"/>
                  <a:ext cx="436099" cy="4431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3433437" y="241666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-4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29851" y="2403981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-5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433437" y="3085673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7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29851" y="307298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8</a:t>
                </a: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-20434" y="618289"/>
              <a:ext cx="22621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latin typeface="Century Gothic" panose="020B0502020202020204" pitchFamily="34" charset="0"/>
                  <a:sym typeface="Wingdings" panose="05000000000000000000" pitchFamily="2" charset="2"/>
                </a:rPr>
                <a:t> Given A =</a:t>
              </a:r>
              <a:endParaRPr lang="en-GB" sz="3200" b="1" dirty="0">
                <a:latin typeface="Century Gothic" panose="020B0502020202020204" pitchFamily="34" charset="0"/>
                <a:sym typeface="Wingdings" panose="05000000000000000000" pitchFamily="2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0" y="1654537"/>
                <a:ext cx="5417893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entury Gothic" panose="020B0502020202020204" pitchFamily="34" charset="0"/>
                    <a:sym typeface="Wingdings" panose="05000000000000000000" pitchFamily="2" charset="2"/>
                  </a:rPr>
                  <a:t>Find the inverse of A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𝑨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3200" b="1" dirty="0" smtClean="0">
                    <a:latin typeface="Century Gothic" panose="020B0502020202020204" pitchFamily="34" charset="0"/>
                    <a:sym typeface="Wingdings" panose="05000000000000000000" pitchFamily="2" charset="2"/>
                  </a:rPr>
                  <a:t>. </a:t>
                </a:r>
                <a:endParaRPr lang="en-GB" sz="3200" b="1" dirty="0"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54537"/>
                <a:ext cx="5417893" cy="595932"/>
              </a:xfrm>
              <a:prstGeom prst="rect">
                <a:avLst/>
              </a:prstGeom>
              <a:blipFill rotWithShape="0">
                <a:blip r:embed="rId2"/>
                <a:stretch>
                  <a:fillRect l="-2587" t="-11224" r="-2700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6891" y="2091713"/>
            <a:ext cx="2238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SOLUTION</a:t>
            </a:r>
            <a:r>
              <a:rPr lang="en-GB" sz="32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42969" y="2587116"/>
                <a:ext cx="49406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3200" b="1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𝑨</m:t>
                        </m:r>
                      </m:e>
                    </m:d>
                    <m:r>
                      <a:rPr lang="en-US" sz="3200" b="1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𝟒</m:t>
                        </m:r>
                      </m:e>
                    </m:d>
                    <m:d>
                      <m:dPr>
                        <m:ctrlPr>
                          <a:rPr lang="en-US" sz="3200" b="1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𝟖</m:t>
                        </m:r>
                      </m:e>
                    </m:d>
                    <m:r>
                      <a:rPr lang="en-US" sz="3200" b="1" i="0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US" sz="3200" b="1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𝟕</m:t>
                        </m:r>
                      </m:e>
                    </m:d>
                  </m:oMath>
                </a14:m>
                <a:r>
                  <a:rPr lang="en-GB" sz="3200" b="1" dirty="0" smtClean="0">
                    <a:solidFill>
                      <a:srgbClr val="66FFFF"/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 </a:t>
                </a:r>
                <a:endParaRPr lang="en-GB" sz="3200" b="1" dirty="0">
                  <a:solidFill>
                    <a:srgbClr val="66FFFF"/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69" y="2587116"/>
                <a:ext cx="4940648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408080" y="3171891"/>
                <a:ext cx="22573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sz="3200" b="1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𝟑𝟐</m:t>
                    </m:r>
                    <m:r>
                      <a:rPr lang="en-US" sz="3200" b="1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</m:oMath>
                </a14:m>
                <a:r>
                  <a:rPr lang="en-GB" sz="3200" b="1" dirty="0" smtClean="0">
                    <a:solidFill>
                      <a:srgbClr val="66FFFF"/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35</a:t>
                </a:r>
                <a:endParaRPr lang="en-GB" sz="3200" b="1" dirty="0">
                  <a:solidFill>
                    <a:srgbClr val="66FFFF"/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80" y="3171891"/>
                <a:ext cx="22573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3542" r="-675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588194" y="3168550"/>
                <a:ext cx="9655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𝟑</m:t>
                      </m:r>
                    </m:oMath>
                  </m:oMathPara>
                </a14:m>
                <a:endParaRPr lang="en-GB" sz="3200" b="1" dirty="0">
                  <a:solidFill>
                    <a:srgbClr val="66FFFF"/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194" y="3168550"/>
                <a:ext cx="96552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0" y="4022401"/>
                <a:ext cx="3767313" cy="920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𝑨𝒅𝒋</m:t>
                      </m:r>
                      <m:r>
                        <a:rPr lang="en-US" sz="32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. </m:t>
                      </m:r>
                      <m:r>
                        <a:rPr lang="en-US" sz="32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1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𝟖</m:t>
                                </m:r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1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b="1" dirty="0">
                  <a:solidFill>
                    <a:srgbClr val="FF6600"/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22401"/>
                <a:ext cx="3767313" cy="9208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-17832" y="5246202"/>
                <a:ext cx="4198137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𝑨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𝟖</m:t>
                                </m:r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</m:oMath>
                  </m:oMathPara>
                </a14:m>
                <a:endParaRPr lang="en-GB" sz="3200" b="1" dirty="0">
                  <a:solidFill>
                    <a:srgbClr val="FFFF00"/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832" y="5246202"/>
                <a:ext cx="4198137" cy="10143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6043804" y="3801"/>
            <a:ext cx="6148196" cy="6858000"/>
          </a:xfrm>
          <a:prstGeom prst="rect">
            <a:avLst/>
          </a:prstGeom>
          <a:solidFill>
            <a:srgbClr val="66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861177" y="4813487"/>
                <a:ext cx="2159181" cy="2021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b="1" dirty="0">
                  <a:solidFill>
                    <a:srgbClr val="FFFF00"/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177" y="4813487"/>
                <a:ext cx="2159181" cy="20216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6142422" y="228190"/>
            <a:ext cx="4226928" cy="1361538"/>
            <a:chOff x="11625" y="237299"/>
            <a:chExt cx="4226928" cy="1361538"/>
          </a:xfrm>
        </p:grpSpPr>
        <p:grpSp>
          <p:nvGrpSpPr>
            <p:cNvPr id="41" name="Group 40"/>
            <p:cNvGrpSpPr/>
            <p:nvPr/>
          </p:nvGrpSpPr>
          <p:grpSpPr>
            <a:xfrm>
              <a:off x="2255003" y="237299"/>
              <a:ext cx="1983550" cy="1361538"/>
              <a:chOff x="3185494" y="2312601"/>
              <a:chExt cx="1983550" cy="1361538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185494" y="2312601"/>
                <a:ext cx="1983550" cy="1361538"/>
                <a:chOff x="1322363" y="4144838"/>
                <a:chExt cx="1463044" cy="1234440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1322363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/>
                <p:cNvGrpSpPr/>
                <p:nvPr/>
              </p:nvGrpSpPr>
              <p:grpSpPr>
                <a:xfrm flipH="1">
                  <a:off x="2602527" y="4144838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Rectangle 49"/>
                <p:cNvSpPr/>
                <p:nvPr/>
              </p:nvSpPr>
              <p:spPr>
                <a:xfrm>
                  <a:off x="1505243" y="4243313"/>
                  <a:ext cx="436099" cy="44313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2166428" y="4243310"/>
                  <a:ext cx="436099" cy="44313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1505243" y="4848205"/>
                  <a:ext cx="436099" cy="443133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2166428" y="4848202"/>
                  <a:ext cx="436099" cy="44313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3433437" y="241666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5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329851" y="2403981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433437" y="3085673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-3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329851" y="3072987"/>
                <a:ext cx="591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</a:t>
                </a:r>
                <a:endPara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1625" y="618289"/>
              <a:ext cx="21980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 smtClean="0">
                  <a:latin typeface="Century Gothic" panose="020B0502020202020204" pitchFamily="34" charset="0"/>
                  <a:sym typeface="Wingdings" panose="05000000000000000000" pitchFamily="2" charset="2"/>
                </a:rPr>
                <a:t> Given B =</a:t>
              </a:r>
              <a:endParaRPr lang="en-GB" sz="3200" b="1" dirty="0">
                <a:latin typeface="Century Gothic" panose="020B0502020202020204" pitchFamily="34" charset="0"/>
                <a:sym typeface="Wingdings" panose="05000000000000000000" pitchFamily="2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134804" y="1645428"/>
                <a:ext cx="5409879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entury Gothic" panose="020B0502020202020204" pitchFamily="34" charset="0"/>
                    <a:sym typeface="Wingdings" panose="05000000000000000000" pitchFamily="2" charset="2"/>
                  </a:rPr>
                  <a:t>Find the inverse of B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𝑩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3200" b="1" dirty="0" smtClean="0">
                    <a:latin typeface="Century Gothic" panose="020B0502020202020204" pitchFamily="34" charset="0"/>
                    <a:sym typeface="Wingdings" panose="05000000000000000000" pitchFamily="2" charset="2"/>
                  </a:rPr>
                  <a:t>. </a:t>
                </a:r>
                <a:endParaRPr lang="en-GB" sz="3200" b="1" dirty="0"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804" y="1645428"/>
                <a:ext cx="5409879" cy="595932"/>
              </a:xfrm>
              <a:prstGeom prst="rect">
                <a:avLst/>
              </a:prstGeom>
              <a:blipFill rotWithShape="0">
                <a:blip r:embed="rId9"/>
                <a:stretch>
                  <a:fillRect l="-2365" t="-11224" r="-2365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6247305" y="2123857"/>
            <a:ext cx="2238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SOLUTION</a:t>
            </a:r>
            <a:r>
              <a:rPr lang="en-GB" sz="32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320031" y="2612532"/>
                <a:ext cx="46601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3200" b="1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𝑩</m:t>
                        </m:r>
                      </m:e>
                    </m:d>
                    <m:r>
                      <a:rPr lang="en-US" sz="3200" b="1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US" sz="3200" b="1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e>
                    </m:d>
                    <m:r>
                      <a:rPr lang="en-US" sz="3200" b="1" i="0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sz="3200" b="1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e>
                    </m:d>
                  </m:oMath>
                </a14:m>
                <a:r>
                  <a:rPr lang="en-GB" sz="3200" b="1" dirty="0" smtClean="0">
                    <a:solidFill>
                      <a:srgbClr val="66FFFF"/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 </a:t>
                </a:r>
                <a:endParaRPr lang="en-GB" sz="3200" b="1" dirty="0">
                  <a:solidFill>
                    <a:srgbClr val="66FFFF"/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031" y="2612532"/>
                <a:ext cx="4660122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084160" y="3187061"/>
                <a:ext cx="16993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𝟎</m:t>
                      </m:r>
                    </m:oMath>
                  </m:oMathPara>
                </a14:m>
                <a:endParaRPr lang="en-GB" sz="3200" b="1" dirty="0">
                  <a:solidFill>
                    <a:srgbClr val="66FFFF"/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160" y="3187061"/>
                <a:ext cx="1699311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8614758" y="3193966"/>
                <a:ext cx="8354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r>
                  <a:rPr lang="en-GB" sz="3200" b="1" dirty="0" smtClean="0">
                    <a:solidFill>
                      <a:srgbClr val="66FFFF"/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 5</a:t>
                </a:r>
                <a:endParaRPr lang="en-GB" sz="3200" b="1" dirty="0">
                  <a:solidFill>
                    <a:srgbClr val="66FFFF"/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758" y="3193966"/>
                <a:ext cx="835485" cy="584775"/>
              </a:xfrm>
              <a:prstGeom prst="rect">
                <a:avLst/>
              </a:prstGeom>
              <a:blipFill rotWithShape="0">
                <a:blip r:embed="rId12"/>
                <a:stretch>
                  <a:fillRect t="-13542" r="-1897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6088682" y="3921429"/>
                <a:ext cx="3154966" cy="913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𝑨𝒅𝒋</m:t>
                      </m:r>
                      <m:r>
                        <a:rPr lang="en-US" sz="32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. </m:t>
                      </m:r>
                      <m:r>
                        <a:rPr lang="en-US" sz="32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1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1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b="1" dirty="0">
                  <a:solidFill>
                    <a:srgbClr val="FF6600"/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682" y="3921429"/>
                <a:ext cx="3154966" cy="9135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6334816" y="5246202"/>
                <a:ext cx="3585790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𝑨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𝟓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</m:oMath>
                  </m:oMathPara>
                </a14:m>
                <a:endParaRPr lang="en-GB" sz="3200" b="1" dirty="0">
                  <a:solidFill>
                    <a:srgbClr val="FFFF00"/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816" y="5246202"/>
                <a:ext cx="3585790" cy="101752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9311972" y="4813487"/>
                <a:ext cx="2174163" cy="2013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b="1" dirty="0">
                  <a:solidFill>
                    <a:srgbClr val="FFFF00"/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972" y="4813487"/>
                <a:ext cx="2174163" cy="201343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3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7" grpId="0" animBg="1"/>
      <p:bldP spid="3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>
            <a:off x="-3048333" y="342049"/>
            <a:ext cx="6111062" cy="6229009"/>
          </a:xfrm>
          <a:prstGeom prst="arc">
            <a:avLst>
              <a:gd name="adj1" fmla="val 16201449"/>
              <a:gd name="adj2" fmla="val 5350176"/>
            </a:avLst>
          </a:prstGeom>
          <a:solidFill>
            <a:srgbClr val="FFFF00"/>
          </a:solidFill>
          <a:ln w="155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rot="15457300">
            <a:off x="-502922" y="851338"/>
            <a:ext cx="1005840" cy="5148072"/>
            <a:chOff x="-502922" y="851338"/>
            <a:chExt cx="1005840" cy="5148072"/>
          </a:xfrm>
        </p:grpSpPr>
        <p:grpSp>
          <p:nvGrpSpPr>
            <p:cNvPr id="6" name="Group 5"/>
            <p:cNvGrpSpPr/>
            <p:nvPr/>
          </p:nvGrpSpPr>
          <p:grpSpPr>
            <a:xfrm rot="8400000">
              <a:off x="-384049" y="851338"/>
              <a:ext cx="768096" cy="5148072"/>
              <a:chOff x="-1" y="1291772"/>
              <a:chExt cx="391886" cy="4905828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0" y="1291772"/>
                <a:ext cx="391885" cy="2452914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flipV="1">
                <a:off x="-1" y="3744686"/>
                <a:ext cx="391885" cy="2452914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502922" y="2922454"/>
              <a:ext cx="1005840" cy="10058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1491556" y="562219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5228" y="596580"/>
            <a:ext cx="8661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Explain basis concepts associated with matrices</a:t>
            </a:r>
            <a:r>
              <a:rPr lang="en-US" sz="28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;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31209" y="1638043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6925" y="1326357"/>
            <a:ext cx="87623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Addition and subtraction of matrices of the same 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order;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43189" y="2620481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45045" y="2405980"/>
            <a:ext cx="73597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S</a:t>
            </a:r>
            <a:r>
              <a:rPr lang="en-US" sz="2800" b="1" dirty="0" smtClean="0">
                <a:solidFill>
                  <a:srgbClr val="FF66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olve </a:t>
            </a:r>
            <a:r>
              <a:rPr lang="en-US" sz="2800" b="1" dirty="0">
                <a:solidFill>
                  <a:srgbClr val="FF66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problems </a:t>
            </a:r>
            <a:r>
              <a:rPr lang="en-US" sz="2800" b="1" dirty="0" smtClean="0">
                <a:solidFill>
                  <a:srgbClr val="FF66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involving multiplication of</a:t>
            </a:r>
          </a:p>
          <a:p>
            <a:r>
              <a:rPr lang="en-US" sz="2800" b="1" dirty="0">
                <a:solidFill>
                  <a:srgbClr val="FF66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c</a:t>
            </a:r>
            <a:r>
              <a:rPr lang="en-US" sz="2800" b="1" dirty="0" smtClean="0">
                <a:solidFill>
                  <a:srgbClr val="FF66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onformable matrices;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71325" y="3546778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54860" y="3393280"/>
            <a:ext cx="82413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9999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Solve </a:t>
            </a:r>
            <a:r>
              <a:rPr lang="en-US" sz="2800" b="1" dirty="0">
                <a:solidFill>
                  <a:srgbClr val="9999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problems involving </a:t>
            </a:r>
            <a:r>
              <a:rPr lang="en-US" sz="2800" b="1" dirty="0" smtClean="0">
                <a:solidFill>
                  <a:srgbClr val="9999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the determinant and </a:t>
            </a:r>
          </a:p>
          <a:p>
            <a:r>
              <a:rPr lang="en-US" sz="2800" b="1" dirty="0" smtClean="0">
                <a:solidFill>
                  <a:srgbClr val="9999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adjoint of a 2x2 matrix</a:t>
            </a:r>
            <a:r>
              <a:rPr lang="en-US" sz="2800" b="1" dirty="0" smtClean="0">
                <a:solidFill>
                  <a:srgbClr val="9999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;</a:t>
            </a:r>
            <a:endParaRPr lang="en-US" sz="2800" b="1" dirty="0">
              <a:solidFill>
                <a:srgbClr val="9999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79427" y="4473075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33065" y="4727309"/>
            <a:ext cx="836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66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Obtain th</a:t>
            </a:r>
            <a:r>
              <a:rPr lang="en-US" sz="2800" b="1" dirty="0" smtClean="0">
                <a:solidFill>
                  <a:srgbClr val="FF66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e inverse of a non-singular 2x2 matrix</a:t>
            </a:r>
            <a:r>
              <a:rPr lang="en-US" sz="2800" b="1" dirty="0" smtClean="0">
                <a:solidFill>
                  <a:srgbClr val="FF66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;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669698" y="5427943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98921" y="5503079"/>
            <a:ext cx="96439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2800" b="1" dirty="0" smtClean="0">
                <a:solidFill>
                  <a:srgbClr val="66FF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Use of matrices to solve linear simultaneous equations </a:t>
            </a:r>
          </a:p>
          <a:p>
            <a:pPr>
              <a:tabLst>
                <a:tab pos="342900" algn="l"/>
              </a:tabLst>
            </a:pPr>
            <a:r>
              <a:rPr lang="en-US" sz="2800" b="1" dirty="0" smtClean="0">
                <a:solidFill>
                  <a:srgbClr val="66FF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GoudyOldStyleT-Regular"/>
              </a:rPr>
              <a:t>With two unknowns.</a:t>
            </a:r>
            <a:endParaRPr lang="en-US" sz="2800" b="1" dirty="0">
              <a:solidFill>
                <a:srgbClr val="66FF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42941"/>
            <a:ext cx="121920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rows and columns a matrix has</a:t>
            </a: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gives </a:t>
            </a: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individual name.</a:t>
            </a:r>
            <a:endParaRPr lang="en-US" sz="2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486441"/>
            <a:ext cx="121920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matrix is a rectangular arrangement of numbers, letters or a combination of both.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002371"/>
            <a:ext cx="1219200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matrix is formed when the above mentioned are arranged in rows and columns.</a:t>
            </a:r>
          </a:p>
          <a:p>
            <a:pPr marL="463550" marR="0" lvl="0" indent="-238125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b="1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Rows:-</a:t>
            </a: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 arrangement</a:t>
            </a:r>
            <a:endParaRPr lang="en-US" sz="2800" b="1" dirty="0">
              <a:solidFill>
                <a:srgbClr val="FFC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marR="0" lvl="0" indent="-238125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Columns:- 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Vertical arrangement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51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What is a Matrix?</a:t>
            </a:r>
            <a:endParaRPr lang="en-US" sz="7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69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51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Order of a Matrix</a:t>
            </a:r>
            <a:endParaRPr lang="en-US" sz="7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1322363" y="1758462"/>
            <a:ext cx="1463044" cy="647107"/>
            <a:chOff x="1322363" y="1758462"/>
            <a:chExt cx="1463044" cy="647107"/>
          </a:xfrm>
        </p:grpSpPr>
        <p:grpSp>
          <p:nvGrpSpPr>
            <p:cNvPr id="14" name="Group 13"/>
            <p:cNvGrpSpPr/>
            <p:nvPr/>
          </p:nvGrpSpPr>
          <p:grpSpPr>
            <a:xfrm>
              <a:off x="1322363" y="1758462"/>
              <a:ext cx="182880" cy="647107"/>
              <a:chOff x="1322363" y="2686929"/>
              <a:chExt cx="182880" cy="647107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flipH="1">
              <a:off x="2602527" y="1758462"/>
              <a:ext cx="182880" cy="647107"/>
              <a:chOff x="1322363" y="2686929"/>
              <a:chExt cx="182880" cy="64710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1505243" y="1856936"/>
              <a:ext cx="436099" cy="44313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66428" y="1856933"/>
              <a:ext cx="436099" cy="443133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618976" y="2078499"/>
            <a:ext cx="64008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406769" y="1438422"/>
            <a:ext cx="640080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49173" y="1237427"/>
            <a:ext cx="1117614" cy="517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row</a:t>
            </a:r>
            <a:endParaRPr lang="en-US" sz="2400" dirty="0">
              <a:solidFill>
                <a:srgbClr val="FFFF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79313" y="1701576"/>
            <a:ext cx="1957587" cy="517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rgbClr val="FF33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columns</a:t>
            </a:r>
            <a:endParaRPr lang="en-US" sz="2400" dirty="0">
              <a:solidFill>
                <a:srgbClr val="FF3399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04636" y="2288515"/>
            <a:ext cx="2173993" cy="517514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x 2 matrix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871827" y="3896751"/>
            <a:ext cx="1463044" cy="1234440"/>
            <a:chOff x="1322363" y="4144838"/>
            <a:chExt cx="1463044" cy="1234440"/>
          </a:xfrm>
        </p:grpSpPr>
        <p:grpSp>
          <p:nvGrpSpPr>
            <p:cNvPr id="54" name="Group 53"/>
            <p:cNvGrpSpPr/>
            <p:nvPr/>
          </p:nvGrpSpPr>
          <p:grpSpPr>
            <a:xfrm>
              <a:off x="1322363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flipH="1">
              <a:off x="2602527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ctangle 61"/>
            <p:cNvSpPr/>
            <p:nvPr/>
          </p:nvSpPr>
          <p:spPr>
            <a:xfrm>
              <a:off x="1505243" y="4243313"/>
              <a:ext cx="436099" cy="44313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166428" y="4243310"/>
              <a:ext cx="436099" cy="443133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505243" y="4848205"/>
              <a:ext cx="436099" cy="443133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166428" y="4848202"/>
              <a:ext cx="436099" cy="44313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935371" y="2051975"/>
            <a:ext cx="2774853" cy="1844776"/>
            <a:chOff x="6935371" y="2051975"/>
            <a:chExt cx="2774853" cy="1844776"/>
          </a:xfrm>
        </p:grpSpPr>
        <p:grpSp>
          <p:nvGrpSpPr>
            <p:cNvPr id="71" name="Group 70"/>
            <p:cNvGrpSpPr/>
            <p:nvPr/>
          </p:nvGrpSpPr>
          <p:grpSpPr>
            <a:xfrm>
              <a:off x="6935371" y="2051975"/>
              <a:ext cx="284867" cy="1844776"/>
              <a:chOff x="1322363" y="2686929"/>
              <a:chExt cx="182880" cy="647107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 flipH="1">
              <a:off x="9425357" y="2051975"/>
              <a:ext cx="284867" cy="1844776"/>
              <a:chOff x="1322363" y="2686929"/>
              <a:chExt cx="182880" cy="647107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Rectangle 78"/>
            <p:cNvSpPr/>
            <p:nvPr/>
          </p:nvSpPr>
          <p:spPr>
            <a:xfrm>
              <a:off x="7118252" y="2150450"/>
              <a:ext cx="436099" cy="44313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779437" y="2150447"/>
              <a:ext cx="436099" cy="443133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440622" y="2150446"/>
              <a:ext cx="436099" cy="443133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101807" y="2152031"/>
              <a:ext cx="436099" cy="44313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118249" y="2741646"/>
              <a:ext cx="436099" cy="443133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779434" y="2741643"/>
              <a:ext cx="436099" cy="443133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440619" y="2741642"/>
              <a:ext cx="436099" cy="44313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9101804" y="2743227"/>
              <a:ext cx="436099" cy="4431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18249" y="3345913"/>
              <a:ext cx="436099" cy="4431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779434" y="3345910"/>
              <a:ext cx="436099" cy="443133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440619" y="3345909"/>
              <a:ext cx="436099" cy="443133"/>
            </a:xfrm>
            <a:prstGeom prst="rect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9101804" y="3347494"/>
              <a:ext cx="436099" cy="443133"/>
            </a:xfrm>
            <a:prstGeom prst="rect">
              <a:avLst/>
            </a:prstGeom>
            <a:solidFill>
              <a:srgbClr val="CC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7580726" y="5131191"/>
            <a:ext cx="798336" cy="1250580"/>
            <a:chOff x="8148722" y="5184483"/>
            <a:chExt cx="798336" cy="1250580"/>
          </a:xfrm>
        </p:grpSpPr>
        <p:grpSp>
          <p:nvGrpSpPr>
            <p:cNvPr id="108" name="Group 107"/>
            <p:cNvGrpSpPr/>
            <p:nvPr/>
          </p:nvGrpSpPr>
          <p:grpSpPr>
            <a:xfrm flipH="1">
              <a:off x="8764178" y="5184483"/>
              <a:ext cx="182880" cy="1234440"/>
              <a:chOff x="1322363" y="2686929"/>
              <a:chExt cx="182880" cy="647107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Rectangle 111"/>
            <p:cNvSpPr/>
            <p:nvPr/>
          </p:nvSpPr>
          <p:spPr>
            <a:xfrm>
              <a:off x="8314009" y="5282958"/>
              <a:ext cx="436099" cy="44313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8314009" y="5887850"/>
              <a:ext cx="436099" cy="443133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8148722" y="5200623"/>
              <a:ext cx="182880" cy="1234440"/>
              <a:chOff x="1322363" y="2686929"/>
              <a:chExt cx="182880" cy="647107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5" name="Straight Arrow Connector 144"/>
          <p:cNvCxnSpPr/>
          <p:nvPr/>
        </p:nvCxnSpPr>
        <p:spPr>
          <a:xfrm rot="5400000">
            <a:off x="2082023" y="1448956"/>
            <a:ext cx="640080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154743" y="4199202"/>
            <a:ext cx="64008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168811" y="4821681"/>
            <a:ext cx="64008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2673441" y="3921765"/>
            <a:ext cx="1276311" cy="517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rows</a:t>
            </a:r>
            <a:endParaRPr lang="en-US" sz="2400" dirty="0">
              <a:solidFill>
                <a:srgbClr val="FFFF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 rot="5400000">
            <a:off x="970669" y="3601725"/>
            <a:ext cx="640080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rot="5400000">
            <a:off x="1631852" y="3601725"/>
            <a:ext cx="640080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2673441" y="4461858"/>
            <a:ext cx="1957587" cy="517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rgbClr val="FF33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columns</a:t>
            </a:r>
            <a:endParaRPr lang="en-US" sz="2400" dirty="0">
              <a:solidFill>
                <a:srgbClr val="FF3399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784723" y="5046177"/>
            <a:ext cx="2173993" cy="55335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2 matrix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6249398" y="2398543"/>
            <a:ext cx="64008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6267155" y="2975318"/>
            <a:ext cx="64008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6249185" y="3594297"/>
            <a:ext cx="64008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9917727" y="2050792"/>
            <a:ext cx="127631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rows</a:t>
            </a:r>
            <a:endParaRPr lang="en-US" sz="2400" dirty="0">
              <a:solidFill>
                <a:srgbClr val="FFFF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8" name="Straight Arrow Connector 167"/>
          <p:cNvCxnSpPr/>
          <p:nvPr/>
        </p:nvCxnSpPr>
        <p:spPr>
          <a:xfrm rot="5400000">
            <a:off x="6998672" y="1754941"/>
            <a:ext cx="640080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rot="5400000">
            <a:off x="7659854" y="1754941"/>
            <a:ext cx="640080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rot="5400000">
            <a:off x="8299943" y="1768996"/>
            <a:ext cx="640080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rot="5400000">
            <a:off x="8975193" y="1754941"/>
            <a:ext cx="640080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9885302" y="2604515"/>
            <a:ext cx="195758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33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FF33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columns</a:t>
            </a:r>
            <a:endParaRPr lang="en-US" sz="2400" dirty="0">
              <a:solidFill>
                <a:srgbClr val="FF3399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9917727" y="3186452"/>
            <a:ext cx="2173993" cy="55335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x 4 matrix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6899811" y="5451232"/>
            <a:ext cx="64008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6900198" y="6056143"/>
            <a:ext cx="64008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 182"/>
          <p:cNvSpPr/>
          <p:nvPr/>
        </p:nvSpPr>
        <p:spPr>
          <a:xfrm>
            <a:off x="8533443" y="4919551"/>
            <a:ext cx="1276311" cy="517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rows</a:t>
            </a:r>
            <a:endParaRPr lang="en-US" sz="2400" dirty="0">
              <a:solidFill>
                <a:srgbClr val="FFFF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4" name="Straight Arrow Connector 183"/>
          <p:cNvCxnSpPr/>
          <p:nvPr/>
        </p:nvCxnSpPr>
        <p:spPr>
          <a:xfrm rot="5400000">
            <a:off x="7677443" y="4855446"/>
            <a:ext cx="640080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/>
          <p:cNvSpPr/>
          <p:nvPr/>
        </p:nvSpPr>
        <p:spPr>
          <a:xfrm>
            <a:off x="8578761" y="5371186"/>
            <a:ext cx="1798890" cy="517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33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F33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column</a:t>
            </a:r>
            <a:endParaRPr lang="en-US" sz="2400" dirty="0">
              <a:solidFill>
                <a:srgbClr val="FF3399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8641077" y="5906507"/>
            <a:ext cx="2173993" cy="55335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1 matrix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14375 0.00093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-0.00391 0.15926 " pathEditMode="relative" rAng="0" ptsTypes="AA">
                                      <p:cBhvr>
                                        <p:cTn id="30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-0.00391 0.15926 " pathEditMode="relative" rAng="0" ptsTypes="AA">
                                      <p:cBhvr>
                                        <p:cTn id="39" dur="2000" spd="-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14375 0.00092 " pathEditMode="relative" rAng="0" ptsTypes="AA">
                                      <p:cBhvr>
                                        <p:cTn id="58" dur="2000" spd="-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14375 0.00093 " pathEditMode="relative" rAng="0" ptsTypes="AA">
                                      <p:cBhvr>
                                        <p:cTn id="67" dur="2000" spd="-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0208 0.22107 " pathEditMode="relative" rAng="0" ptsTypes="AA">
                                      <p:cBhvr>
                                        <p:cTn id="81" dur="2000" spd="-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209 0.22107 " pathEditMode="relative" rAng="0" ptsTypes="AA">
                                      <p:cBhvr>
                                        <p:cTn id="90" dur="2000" spd="-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25768 -0.0044 " pathEditMode="relative" rAng="0" ptsTypes="AA">
                                      <p:cBhvr>
                                        <p:cTn id="109" dur="2000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5769 -0.0044 " pathEditMode="relative" rAng="0" ptsTypes="AA">
                                      <p:cBhvr>
                                        <p:cTn id="118" dur="2000" spd="-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25768 -0.00439 " pathEditMode="relative" rAng="0" ptsTypes="AA">
                                      <p:cBhvr>
                                        <p:cTn id="127" dur="2000" spd="-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043 0.30949 " pathEditMode="relative" rAng="0" ptsTypes="AA">
                                      <p:cBhvr>
                                        <p:cTn id="141" dur="2000" spd="-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00325 0.30833 " pathEditMode="relative" rAng="0" ptsTypes="AA">
                                      <p:cBhvr>
                                        <p:cTn id="150" dur="2000" spd="-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00326 0.30833 " pathEditMode="relative" rAng="0" ptsTypes="AA">
                                      <p:cBhvr>
                                        <p:cTn id="159" dur="2000" spd="-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00326 0.30833 " pathEditMode="relative" rAng="0" ptsTypes="AA">
                                      <p:cBhvr>
                                        <p:cTn id="168" dur="2000" spd="-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09505 0.00092 " pathEditMode="relative" rAng="0" ptsTypes="AA">
                                      <p:cBhvr>
                                        <p:cTn id="187" dur="2000" spd="-10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09505 0.00092 " pathEditMode="relative" rAng="0" ptsTypes="AA">
                                      <p:cBhvr>
                                        <p:cTn id="196" dur="2000" spd="-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00208 0.22107 " pathEditMode="relative" rAng="0" ptsTypes="AA">
                                      <p:cBhvr>
                                        <p:cTn id="210" dur="2000" spd="-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1" grpId="0"/>
      <p:bldP spid="34" grpId="0" animBg="1"/>
      <p:bldP spid="152" grpId="0"/>
      <p:bldP spid="159" grpId="0"/>
      <p:bldP spid="160" grpId="0" animBg="1"/>
      <p:bldP spid="167" grpId="0"/>
      <p:bldP spid="176" grpId="0"/>
      <p:bldP spid="177" grpId="0" animBg="1"/>
      <p:bldP spid="183" grpId="0"/>
      <p:bldP spid="185" grpId="0"/>
      <p:bldP spid="1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51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Addition &amp; Subtraction</a:t>
            </a:r>
            <a:endParaRPr lang="en-US" sz="7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4848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You can add and subtract matrices </a:t>
            </a:r>
            <a:r>
              <a:rPr lang="en-US" sz="3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ONLY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latin typeface="Century Gothic" panose="020B0502020202020204" pitchFamily="34" charset="0"/>
              </a:rPr>
              <a:t>when they have the same </a:t>
            </a:r>
            <a:r>
              <a:rPr lang="en-US" sz="3200" b="1" dirty="0" smtClean="0">
                <a:latin typeface="Century Gothic" panose="020B0502020202020204" pitchFamily="34" charset="0"/>
              </a:rPr>
              <a:t>order.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415177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Elements in the </a:t>
            </a:r>
            <a:r>
              <a:rPr lang="en-US" sz="3200" b="1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SAME</a:t>
            </a:r>
            <a:r>
              <a:rPr lang="en-US" sz="3200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positions are added or </a:t>
            </a:r>
            <a:r>
              <a:rPr lang="en-US" sz="3200" dirty="0" smtClean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subtracted.</a:t>
            </a:r>
            <a:endParaRPr lang="en-US" sz="32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16604" y="3249781"/>
            <a:ext cx="3932358" cy="1235951"/>
            <a:chOff x="516604" y="3249781"/>
            <a:chExt cx="3932358" cy="1235951"/>
          </a:xfrm>
        </p:grpSpPr>
        <p:grpSp>
          <p:nvGrpSpPr>
            <p:cNvPr id="15" name="Group 14"/>
            <p:cNvGrpSpPr/>
            <p:nvPr/>
          </p:nvGrpSpPr>
          <p:grpSpPr>
            <a:xfrm>
              <a:off x="516604" y="3251292"/>
              <a:ext cx="1697243" cy="1234440"/>
              <a:chOff x="1322363" y="4144838"/>
              <a:chExt cx="1463044" cy="123444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322363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 flipH="1">
                <a:off x="2602527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Rectangle 17"/>
              <p:cNvSpPr/>
              <p:nvPr/>
            </p:nvSpPr>
            <p:spPr>
              <a:xfrm>
                <a:off x="1505243" y="4243313"/>
                <a:ext cx="436099" cy="44313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8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166428" y="4243310"/>
                <a:ext cx="436099" cy="443133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–2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05243" y="4848205"/>
                <a:ext cx="436099" cy="44313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7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166428" y="4848202"/>
                <a:ext cx="436099" cy="4431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2293184" y="3526505"/>
              <a:ext cx="5378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C000"/>
                  </a:solidFill>
                  <a:latin typeface="Century Gothic" panose="020B0502020202020204" pitchFamily="34" charset="0"/>
                </a:rPr>
                <a:t>+</a:t>
              </a:r>
              <a:endParaRPr lang="en-US" sz="4000" dirty="0">
                <a:solidFill>
                  <a:srgbClr val="FFC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894719" y="3249781"/>
              <a:ext cx="1554243" cy="1234440"/>
              <a:chOff x="1322363" y="4144838"/>
              <a:chExt cx="1463044" cy="123444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322363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 flipH="1">
                <a:off x="2602527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Rectangle 44"/>
              <p:cNvSpPr/>
              <p:nvPr/>
            </p:nvSpPr>
            <p:spPr>
              <a:xfrm>
                <a:off x="1505243" y="4243313"/>
                <a:ext cx="436099" cy="44313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5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166428" y="4243310"/>
                <a:ext cx="436099" cy="443133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–4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505243" y="4848205"/>
                <a:ext cx="436099" cy="44313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166428" y="4848202"/>
                <a:ext cx="436099" cy="4431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–3 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4485277" y="3526505"/>
            <a:ext cx="537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Century Gothic" panose="020B0502020202020204" pitchFamily="34" charset="0"/>
              </a:rPr>
              <a:t>=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066181" y="3248396"/>
            <a:ext cx="447534" cy="1234440"/>
            <a:chOff x="1322363" y="2686929"/>
            <a:chExt cx="182880" cy="647107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322363" y="2686929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322363" y="3334036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1322363" y="2686930"/>
              <a:ext cx="0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 flipH="1">
            <a:off x="8198925" y="3248396"/>
            <a:ext cx="447534" cy="1234440"/>
            <a:chOff x="1322363" y="2686929"/>
            <a:chExt cx="182880" cy="647107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1322363" y="2686929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322363" y="3334036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1322363" y="2686930"/>
              <a:ext cx="0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5513715" y="3346871"/>
            <a:ext cx="1067197" cy="44313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 + 5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131729" y="3346868"/>
            <a:ext cx="1067197" cy="44313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-2+(-4)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13715" y="3951763"/>
            <a:ext cx="1067197" cy="44313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 + 1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131729" y="3951760"/>
            <a:ext cx="1067197" cy="44313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0+(-3)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719093" y="3529881"/>
            <a:ext cx="537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Century Gothic" panose="020B0502020202020204" pitchFamily="34" charset="0"/>
              </a:rPr>
              <a:t>=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9330671" y="3248396"/>
            <a:ext cx="250124" cy="1234440"/>
            <a:chOff x="1322363" y="2686929"/>
            <a:chExt cx="182880" cy="647107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1322363" y="2686929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322363" y="3334036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1322363" y="2686930"/>
              <a:ext cx="0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 flipH="1">
            <a:off x="11081545" y="3248396"/>
            <a:ext cx="250124" cy="1234440"/>
            <a:chOff x="1322363" y="2686929"/>
            <a:chExt cx="182880" cy="647107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322363" y="2686929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322363" y="3334036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1322363" y="2686930"/>
              <a:ext cx="0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9580795" y="3346871"/>
            <a:ext cx="596450" cy="44313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485095" y="3346868"/>
            <a:ext cx="596450" cy="44313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–6 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580795" y="3951763"/>
            <a:ext cx="596450" cy="44313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0485095" y="3951760"/>
            <a:ext cx="596450" cy="44313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–3 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52919" y="4903769"/>
            <a:ext cx="3932358" cy="1235951"/>
            <a:chOff x="516604" y="3249781"/>
            <a:chExt cx="3932358" cy="1235951"/>
          </a:xfrm>
        </p:grpSpPr>
        <p:grpSp>
          <p:nvGrpSpPr>
            <p:cNvPr id="85" name="Group 84"/>
            <p:cNvGrpSpPr/>
            <p:nvPr/>
          </p:nvGrpSpPr>
          <p:grpSpPr>
            <a:xfrm>
              <a:off x="516604" y="3251292"/>
              <a:ext cx="1697243" cy="1234440"/>
              <a:chOff x="1322363" y="4144838"/>
              <a:chExt cx="1463044" cy="1234440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1322363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 flipH="1">
                <a:off x="2602527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" name="Rectangle 101"/>
              <p:cNvSpPr/>
              <p:nvPr/>
            </p:nvSpPr>
            <p:spPr>
              <a:xfrm>
                <a:off x="1505243" y="4243313"/>
                <a:ext cx="436099" cy="44313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8</a:t>
                </a: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166428" y="4243310"/>
                <a:ext cx="436099" cy="443133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–2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505243" y="4848205"/>
                <a:ext cx="436099" cy="44313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7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166428" y="4848202"/>
                <a:ext cx="436099" cy="4431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2293184" y="3526505"/>
              <a:ext cx="5378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C000"/>
                  </a:solidFill>
                  <a:latin typeface="Century Gothic" panose="020B0502020202020204" pitchFamily="34" charset="0"/>
                </a:rPr>
                <a:t>–</a:t>
              </a:r>
              <a:r>
                <a:rPr lang="en-US" sz="4000" dirty="0" smtClean="0">
                  <a:solidFill>
                    <a:srgbClr val="FFC000"/>
                  </a:solidFill>
                  <a:latin typeface="Century Gothic" panose="020B0502020202020204" pitchFamily="34" charset="0"/>
                </a:rPr>
                <a:t> </a:t>
              </a:r>
              <a:endParaRPr lang="en-US" sz="4000" dirty="0">
                <a:solidFill>
                  <a:srgbClr val="FFC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2894719" y="3249781"/>
              <a:ext cx="1554243" cy="1234440"/>
              <a:chOff x="1322363" y="4144838"/>
              <a:chExt cx="1463044" cy="1234440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1322363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 flipH="1">
                <a:off x="2602527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Rectangle 89"/>
              <p:cNvSpPr/>
              <p:nvPr/>
            </p:nvSpPr>
            <p:spPr>
              <a:xfrm>
                <a:off x="1505243" y="4243313"/>
                <a:ext cx="436099" cy="44313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5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166428" y="4243310"/>
                <a:ext cx="436099" cy="443133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–4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505243" y="4848205"/>
                <a:ext cx="436099" cy="44313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166428" y="4848202"/>
                <a:ext cx="436099" cy="4431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–3 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12" name="Rectangle 111"/>
          <p:cNvSpPr/>
          <p:nvPr/>
        </p:nvSpPr>
        <p:spPr>
          <a:xfrm>
            <a:off x="4521592" y="5180493"/>
            <a:ext cx="537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Century Gothic" panose="020B0502020202020204" pitchFamily="34" charset="0"/>
              </a:rPr>
              <a:t>=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5102496" y="4902384"/>
            <a:ext cx="447534" cy="1234440"/>
            <a:chOff x="1322363" y="2686929"/>
            <a:chExt cx="182880" cy="647107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322363" y="2686929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322363" y="3334036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 flipV="1">
              <a:off x="1322363" y="2686930"/>
              <a:ext cx="0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 flipH="1">
            <a:off x="8235240" y="4902384"/>
            <a:ext cx="447534" cy="1234440"/>
            <a:chOff x="1322363" y="2686929"/>
            <a:chExt cx="182880" cy="647107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1322363" y="2686929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322363" y="3334036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1322363" y="2686930"/>
              <a:ext cx="0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ectangle 120"/>
          <p:cNvSpPr/>
          <p:nvPr/>
        </p:nvSpPr>
        <p:spPr>
          <a:xfrm>
            <a:off x="5550030" y="5000859"/>
            <a:ext cx="1067197" cy="44313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 – 5 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7168044" y="5000856"/>
            <a:ext cx="1067197" cy="44313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-2–(-4)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550030" y="5605751"/>
            <a:ext cx="1067197" cy="44313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 – 1 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168044" y="5605748"/>
            <a:ext cx="1067197" cy="44313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 – (-3)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8755408" y="5183869"/>
            <a:ext cx="537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Century Gothic" panose="020B0502020202020204" pitchFamily="34" charset="0"/>
              </a:rPr>
              <a:t>=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9366986" y="4902384"/>
            <a:ext cx="250124" cy="1234440"/>
            <a:chOff x="1322363" y="2686929"/>
            <a:chExt cx="182880" cy="647107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1322363" y="2686929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322363" y="3334036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 flipV="1">
              <a:off x="1322363" y="2686930"/>
              <a:ext cx="0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 flipH="1">
            <a:off x="11117860" y="4902384"/>
            <a:ext cx="250124" cy="1234440"/>
            <a:chOff x="1322363" y="2686929"/>
            <a:chExt cx="182880" cy="647107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1322363" y="2686929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322363" y="3334036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 flipV="1">
              <a:off x="1322363" y="2686930"/>
              <a:ext cx="0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Rectangle 133"/>
          <p:cNvSpPr/>
          <p:nvPr/>
        </p:nvSpPr>
        <p:spPr>
          <a:xfrm>
            <a:off x="9617110" y="5000859"/>
            <a:ext cx="596450" cy="44313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0521410" y="5000856"/>
            <a:ext cx="596450" cy="44313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9617110" y="5605751"/>
            <a:ext cx="596450" cy="44313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0521410" y="5605748"/>
            <a:ext cx="596450" cy="44313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55" grpId="0"/>
      <p:bldP spid="59" grpId="0" animBg="1"/>
      <p:bldP spid="60" grpId="0" animBg="1"/>
      <p:bldP spid="61" grpId="0" animBg="1"/>
      <p:bldP spid="62" grpId="0" animBg="1"/>
      <p:bldP spid="69" grpId="0"/>
      <p:bldP spid="73" grpId="0" animBg="1"/>
      <p:bldP spid="74" grpId="0" animBg="1"/>
      <p:bldP spid="75" grpId="0" animBg="1"/>
      <p:bldP spid="76" grpId="0" animBg="1"/>
      <p:bldP spid="112" grpId="0"/>
      <p:bldP spid="121" grpId="0" animBg="1"/>
      <p:bldP spid="122" grpId="0" animBg="1"/>
      <p:bldP spid="123" grpId="0" animBg="1"/>
      <p:bldP spid="124" grpId="0" animBg="1"/>
      <p:bldP spid="125" grpId="0"/>
      <p:bldP spid="134" grpId="0" animBg="1"/>
      <p:bldP spid="135" grpId="0" animBg="1"/>
      <p:bldP spid="136" grpId="0" animBg="1"/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51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Scalar Multiplication</a:t>
            </a:r>
            <a:endParaRPr lang="en-US" sz="7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4848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When multiplying a matrix by a scalar quantity, each element in the matrix is multiplied by that quantity.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5178" y="2740303"/>
            <a:ext cx="2903429" cy="1234440"/>
            <a:chOff x="-72363" y="3251292"/>
            <a:chExt cx="2903429" cy="1234440"/>
          </a:xfrm>
        </p:grpSpPr>
        <p:grpSp>
          <p:nvGrpSpPr>
            <p:cNvPr id="7" name="Group 6"/>
            <p:cNvGrpSpPr/>
            <p:nvPr/>
          </p:nvGrpSpPr>
          <p:grpSpPr>
            <a:xfrm>
              <a:off x="516604" y="3251292"/>
              <a:ext cx="1697243" cy="1234440"/>
              <a:chOff x="1322363" y="4144838"/>
              <a:chExt cx="1463044" cy="123444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322363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 flipH="1">
                <a:off x="2602527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ctangle 23"/>
              <p:cNvSpPr/>
              <p:nvPr/>
            </p:nvSpPr>
            <p:spPr>
              <a:xfrm>
                <a:off x="1505243" y="4243313"/>
                <a:ext cx="436099" cy="44313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8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166428" y="4243310"/>
                <a:ext cx="436099" cy="443133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–2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505243" y="4848205"/>
                <a:ext cx="436099" cy="44313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7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166428" y="4848202"/>
                <a:ext cx="436099" cy="4431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293184" y="3526505"/>
              <a:ext cx="5378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C000"/>
                  </a:solidFill>
                  <a:latin typeface="Century Gothic" panose="020B0502020202020204" pitchFamily="34" charset="0"/>
                </a:rPr>
                <a:t>=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72363" y="3513514"/>
              <a:ext cx="5378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C000"/>
                  </a:solidFill>
                  <a:latin typeface="Century Gothic" panose="020B0502020202020204" pitchFamily="34" charset="0"/>
                </a:rPr>
                <a:t>2</a:t>
              </a:r>
              <a:endParaRPr lang="en-US" sz="4000" dirty="0">
                <a:solidFill>
                  <a:srgbClr val="FFC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07717" y="2740303"/>
            <a:ext cx="454323" cy="1234440"/>
            <a:chOff x="1322363" y="2686929"/>
            <a:chExt cx="182880" cy="647107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322363" y="2686929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322363" y="3334036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1322363" y="2686930"/>
              <a:ext cx="0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flipH="1">
            <a:off x="6587991" y="2740303"/>
            <a:ext cx="454323" cy="1234440"/>
            <a:chOff x="1322363" y="2686929"/>
            <a:chExt cx="182880" cy="647107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322363" y="2686929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322363" y="3334036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1322363" y="2686930"/>
              <a:ext cx="0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3862040" y="2838778"/>
            <a:ext cx="1083388" cy="44313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 x 8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04603" y="2838775"/>
            <a:ext cx="1083388" cy="44313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 x (–2)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62040" y="3443670"/>
            <a:ext cx="1083388" cy="44313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 x 7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04603" y="3443667"/>
            <a:ext cx="1083388" cy="44313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 x 0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847641" y="2740347"/>
            <a:ext cx="212155" cy="1234440"/>
            <a:chOff x="1322363" y="2686929"/>
            <a:chExt cx="182880" cy="647107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322363" y="2686929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322363" y="3334036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1322363" y="2686930"/>
              <a:ext cx="0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 flipH="1">
            <a:off x="9332729" y="2740347"/>
            <a:ext cx="212155" cy="1234440"/>
            <a:chOff x="1322363" y="2686929"/>
            <a:chExt cx="182880" cy="647107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322363" y="2686929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322363" y="3334036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1322363" y="2686930"/>
              <a:ext cx="0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8059796" y="2838822"/>
            <a:ext cx="505908" cy="44313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826821" y="2838819"/>
            <a:ext cx="505908" cy="44313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–4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059796" y="3443714"/>
            <a:ext cx="505908" cy="44313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14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826821" y="3443711"/>
            <a:ext cx="505908" cy="44313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194784" y="3020043"/>
            <a:ext cx="537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Century Gothic" panose="020B0502020202020204" pitchFamily="34" charset="0"/>
              </a:rPr>
              <a:t>=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571307" y="4720909"/>
            <a:ext cx="2770747" cy="1234440"/>
            <a:chOff x="60319" y="3251292"/>
            <a:chExt cx="2770747" cy="1234440"/>
          </a:xfrm>
        </p:grpSpPr>
        <p:grpSp>
          <p:nvGrpSpPr>
            <p:cNvPr id="102" name="Group 101"/>
            <p:cNvGrpSpPr/>
            <p:nvPr/>
          </p:nvGrpSpPr>
          <p:grpSpPr>
            <a:xfrm>
              <a:off x="516604" y="3251292"/>
              <a:ext cx="1697243" cy="1234440"/>
              <a:chOff x="1322363" y="4144838"/>
              <a:chExt cx="1463044" cy="1234440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1322363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05"/>
              <p:cNvGrpSpPr/>
              <p:nvPr/>
            </p:nvGrpSpPr>
            <p:grpSpPr>
              <a:xfrm flipH="1">
                <a:off x="2602527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Rectangle 106"/>
              <p:cNvSpPr/>
              <p:nvPr/>
            </p:nvSpPr>
            <p:spPr>
              <a:xfrm>
                <a:off x="1505243" y="4243313"/>
                <a:ext cx="436099" cy="44313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8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166428" y="4243310"/>
                <a:ext cx="436099" cy="443133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–2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505243" y="4848205"/>
                <a:ext cx="436099" cy="44313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7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166428" y="4848202"/>
                <a:ext cx="436099" cy="4431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</p:grpSp>
        <p:sp>
          <p:nvSpPr>
            <p:cNvPr id="103" name="Rectangle 102"/>
            <p:cNvSpPr/>
            <p:nvPr/>
          </p:nvSpPr>
          <p:spPr>
            <a:xfrm>
              <a:off x="2293184" y="3526505"/>
              <a:ext cx="5378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C000"/>
                  </a:solidFill>
                  <a:latin typeface="Century Gothic" panose="020B0502020202020204" pitchFamily="34" charset="0"/>
                </a:rPr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60319" y="3339233"/>
                  <a:ext cx="537882" cy="10143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C000"/>
                    </a:solidFill>
                    <a:latin typeface="Century Gothic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104" name="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19" y="3339233"/>
                  <a:ext cx="537882" cy="101431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/>
          <p:cNvGrpSpPr/>
          <p:nvPr/>
        </p:nvGrpSpPr>
        <p:grpSpPr>
          <a:xfrm>
            <a:off x="3421164" y="4579632"/>
            <a:ext cx="471701" cy="1534588"/>
            <a:chOff x="1322363" y="2686929"/>
            <a:chExt cx="182880" cy="647107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1322363" y="2686929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322363" y="3334036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1322363" y="2686930"/>
              <a:ext cx="0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 flipH="1">
            <a:off x="6723083" y="4579632"/>
            <a:ext cx="471701" cy="1534588"/>
            <a:chOff x="1322363" y="2686929"/>
            <a:chExt cx="182880" cy="647107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1322363" y="2686929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322363" y="3334036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1322363" y="2686930"/>
              <a:ext cx="0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3892865" y="4702051"/>
                <a:ext cx="1124827" cy="550879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x 8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865" y="4702051"/>
                <a:ext cx="1124827" cy="550879"/>
              </a:xfrm>
              <a:prstGeom prst="rect">
                <a:avLst/>
              </a:prstGeom>
              <a:blipFill rotWithShape="0">
                <a:blip r:embed="rId3"/>
                <a:stretch>
                  <a:fillRect b="-21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5598256" y="4702047"/>
                <a:ext cx="1124827" cy="550879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x (–2)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256" y="4702047"/>
                <a:ext cx="1124827" cy="550879"/>
              </a:xfrm>
              <a:prstGeom prst="rect">
                <a:avLst/>
              </a:prstGeom>
              <a:blipFill rotWithShape="0">
                <a:blip r:embed="rId4"/>
                <a:stretch>
                  <a:fillRect r="-1064" b="-21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3892865" y="5454019"/>
                <a:ext cx="1124827" cy="550879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x 7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865" y="5454019"/>
                <a:ext cx="1124827" cy="550879"/>
              </a:xfrm>
              <a:prstGeom prst="rect">
                <a:avLst/>
              </a:prstGeom>
              <a:blipFill rotWithShape="0">
                <a:blip r:embed="rId5"/>
                <a:stretch>
                  <a:fillRect b="-21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5598256" y="5454015"/>
                <a:ext cx="1124827" cy="55087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x 0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256" y="5454015"/>
                <a:ext cx="1124827" cy="550879"/>
              </a:xfrm>
              <a:prstGeom prst="rect">
                <a:avLst/>
              </a:prstGeom>
              <a:blipFill rotWithShape="0">
                <a:blip r:embed="rId6"/>
                <a:stretch>
                  <a:fillRect b="-21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28"/>
          <p:cNvGrpSpPr/>
          <p:nvPr/>
        </p:nvGrpSpPr>
        <p:grpSpPr>
          <a:xfrm>
            <a:off x="7847641" y="4423114"/>
            <a:ext cx="283068" cy="1832250"/>
            <a:chOff x="1322363" y="2686929"/>
            <a:chExt cx="182880" cy="647107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1322363" y="2686929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322363" y="3334036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1322363" y="2686930"/>
              <a:ext cx="0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 flipH="1">
            <a:off x="9829120" y="4423114"/>
            <a:ext cx="283068" cy="1832250"/>
            <a:chOff x="1322363" y="2686929"/>
            <a:chExt cx="182880" cy="647107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1322363" y="2686929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322363" y="3334036"/>
              <a:ext cx="1828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 flipV="1">
              <a:off x="1322363" y="2686930"/>
              <a:ext cx="0" cy="64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Rectangle 136"/>
          <p:cNvSpPr/>
          <p:nvPr/>
        </p:nvSpPr>
        <p:spPr>
          <a:xfrm>
            <a:off x="8130709" y="4569278"/>
            <a:ext cx="675008" cy="6577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9154112" y="4569274"/>
            <a:ext cx="675008" cy="65773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–1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8130709" y="5467105"/>
                <a:ext cx="675008" cy="65773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709" y="5467105"/>
                <a:ext cx="675008" cy="657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Rectangle 139"/>
          <p:cNvSpPr/>
          <p:nvPr/>
        </p:nvSpPr>
        <p:spPr>
          <a:xfrm>
            <a:off x="9154112" y="5467100"/>
            <a:ext cx="675008" cy="6577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7275466" y="5000649"/>
            <a:ext cx="537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Century Gothic" panose="020B0502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620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1" grpId="0" animBg="1"/>
      <p:bldP spid="42" grpId="0" animBg="1"/>
      <p:bldP spid="43" grpId="0" animBg="1"/>
      <p:bldP spid="44" grpId="0" animBg="1"/>
      <p:bldP spid="57" grpId="0" animBg="1"/>
      <p:bldP spid="58" grpId="0" animBg="1"/>
      <p:bldP spid="59" grpId="0" animBg="1"/>
      <p:bldP spid="60" grpId="0" animBg="1"/>
      <p:bldP spid="67" grpId="0"/>
      <p:bldP spid="125" grpId="0" animBg="1"/>
      <p:bldP spid="126" grpId="0" animBg="1"/>
      <p:bldP spid="127" grpId="0" animBg="1"/>
      <p:bldP spid="128" grpId="0" animBg="1"/>
      <p:bldP spid="137" grpId="0" animBg="1"/>
      <p:bldP spid="138" grpId="0" animBg="1"/>
      <p:bldP spid="139" grpId="0" animBg="1"/>
      <p:bldP spid="140" grpId="0" animBg="1"/>
      <p:bldP spid="1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85846" y="1"/>
            <a:ext cx="4406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 smtClean="0">
                <a:solidFill>
                  <a:srgbClr val="FF6600"/>
                </a:solidFill>
                <a:latin typeface="Edwardian Script ITC" panose="030303020407070D0804" pitchFamily="66" charset="0"/>
              </a:rPr>
              <a:t>M</a:t>
            </a:r>
            <a:r>
              <a:rPr lang="en-US" sz="7200" dirty="0" smtClean="0">
                <a:latin typeface="Edwardian Script ITC" panose="030303020407070D0804" pitchFamily="66" charset="0"/>
              </a:rPr>
              <a:t>ath </a:t>
            </a:r>
            <a:r>
              <a:rPr lang="en-US" sz="7200" dirty="0" smtClean="0">
                <a:solidFill>
                  <a:srgbClr val="FF6600"/>
                </a:solidFill>
                <a:latin typeface="Edwardian Script ITC" panose="030303020407070D0804" pitchFamily="66" charset="0"/>
              </a:rPr>
              <a:t>V</a:t>
            </a:r>
            <a:r>
              <a:rPr lang="en-US" sz="7200" dirty="0" smtClean="0">
                <a:latin typeface="Edwardian Script ITC" panose="030303020407070D0804" pitchFamily="66" charset="0"/>
              </a:rPr>
              <a:t>ault</a:t>
            </a:r>
            <a:endParaRPr lang="en-US" sz="7200" dirty="0">
              <a:latin typeface="Edwardian Script ITC" panose="030303020407070D08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-43972"/>
            <a:ext cx="8511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Find the value of each calculation. Can you match them to the matrices below?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536123" y="5809958"/>
                <a:ext cx="1737785" cy="1019908"/>
              </a:xfrm>
              <a:prstGeom prst="rect">
                <a:avLst/>
              </a:prstGeom>
              <a:solidFill>
                <a:srgbClr val="000066"/>
              </a:solidFill>
              <a:ln>
                <a:solidFill>
                  <a:srgbClr val="000066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23" y="5809958"/>
                <a:ext cx="1737785" cy="10199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0066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082017" y="4174087"/>
            <a:ext cx="4009293" cy="12943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324640" y="4299448"/>
            <a:ext cx="1763087" cy="9456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940" y="1015501"/>
                <a:ext cx="3980329" cy="131980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</a:rPr>
                  <a:t>X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" y="1015501"/>
                <a:ext cx="3980329" cy="1319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454842" y="5819346"/>
                <a:ext cx="1737785" cy="1019908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rgbClr val="000066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842" y="5819346"/>
                <a:ext cx="1737785" cy="10199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0066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105834" y="1015501"/>
            <a:ext cx="3980329" cy="1319804"/>
            <a:chOff x="4105834" y="1015501"/>
            <a:chExt cx="3980329" cy="1319804"/>
          </a:xfrm>
        </p:grpSpPr>
        <p:sp>
          <p:nvSpPr>
            <p:cNvPr id="9" name="Rectangle 8"/>
            <p:cNvSpPr/>
            <p:nvPr/>
          </p:nvSpPr>
          <p:spPr>
            <a:xfrm>
              <a:off x="4105834" y="1015501"/>
              <a:ext cx="3980329" cy="131980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120776" y="1265611"/>
                  <a:ext cx="3965387" cy="8195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X –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  <m:e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0776" y="1265611"/>
                  <a:ext cx="3965387" cy="81958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231" b="-22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716429" y="5819346"/>
                <a:ext cx="1737785" cy="1019908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rgbClr val="000066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429" y="5819346"/>
                <a:ext cx="1737785" cy="10199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0066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211670" y="1015501"/>
                <a:ext cx="3980329" cy="131980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</a:rPr>
                  <a:t>3X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670" y="1015501"/>
                <a:ext cx="3980329" cy="13198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775670" y="5809973"/>
                <a:ext cx="1737785" cy="1019908"/>
              </a:xfrm>
              <a:prstGeom prst="rect">
                <a:avLst/>
              </a:prstGeom>
              <a:solidFill>
                <a:srgbClr val="660066"/>
              </a:solidFill>
              <a:ln>
                <a:solidFill>
                  <a:srgbClr val="000066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70" y="5809973"/>
                <a:ext cx="1737785" cy="101990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000066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941" y="2462056"/>
                <a:ext cx="3980329" cy="131980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" y="2462056"/>
                <a:ext cx="3980329" cy="13198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0377" y="5809973"/>
                <a:ext cx="1737785" cy="1019908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rgbClr val="000066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7" y="5809973"/>
                <a:ext cx="1737785" cy="101990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000066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951136" y="5809958"/>
                <a:ext cx="1737785" cy="101990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66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136" y="5809958"/>
                <a:ext cx="1737785" cy="101990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0066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01416" y="5819347"/>
                <a:ext cx="1737785" cy="1019908"/>
              </a:xfrm>
              <a:prstGeom prst="rect">
                <a:avLst/>
              </a:prstGeom>
              <a:solidFill>
                <a:srgbClr val="990000"/>
              </a:solidFill>
              <a:ln>
                <a:solidFill>
                  <a:srgbClr val="000066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416" y="5819347"/>
                <a:ext cx="1737785" cy="101990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rgbClr val="000066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967948" y="2462056"/>
            <a:ext cx="4271041" cy="1319804"/>
            <a:chOff x="3967948" y="2462056"/>
            <a:chExt cx="4271041" cy="1319804"/>
          </a:xfrm>
        </p:grpSpPr>
        <p:sp>
          <p:nvSpPr>
            <p:cNvPr id="15" name="Rectangle 14"/>
            <p:cNvSpPr/>
            <p:nvPr/>
          </p:nvSpPr>
          <p:spPr>
            <a:xfrm>
              <a:off x="4105835" y="2462056"/>
              <a:ext cx="3980329" cy="131980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3967948" y="2719849"/>
                  <a:ext cx="4271041" cy="8195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e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  <m:e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e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e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948" y="2719849"/>
                  <a:ext cx="4271041" cy="81958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11671" y="2462056"/>
                <a:ext cx="3980329" cy="131980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</a:rPr>
                  <a:t>4X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671" y="2462056"/>
                <a:ext cx="3980329" cy="131980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2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17227 0.4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3.33333E-6 L -0.25638 -0.225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26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17109 0.45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3.33333E-6 L -0.11263 -0.227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5 0.457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2.22222E-6 L 0.45664 -0.2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9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-2.59259E-6 L 0.16563 0.244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2.22222E-6 L 0.60143 -0.224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31" y="-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1638 0.24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2.22222E-6 L 0.02656 -0.2219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2.59259E-6 L -0.50469 0.2486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3.33333E-6 L 0.16758 -0.229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5" grpId="0" animBg="1"/>
      <p:bldP spid="10" grpId="0" animBg="1"/>
      <p:bldP spid="26" grpId="0" animBg="1"/>
      <p:bldP spid="14" grpId="0" animBg="1"/>
      <p:bldP spid="27" grpId="0" animBg="1"/>
      <p:bldP spid="28" grpId="0" animBg="1"/>
      <p:bldP spid="2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6095033" y="4017390"/>
            <a:ext cx="6084909" cy="2807066"/>
          </a:xfrm>
          <a:prstGeom prst="rect">
            <a:avLst/>
          </a:prstGeom>
          <a:solidFill>
            <a:srgbClr val="99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685" y="4020627"/>
            <a:ext cx="6084909" cy="2807066"/>
          </a:xfrm>
          <a:prstGeom prst="rect">
            <a:avLst/>
          </a:prstGeom>
          <a:solidFill>
            <a:srgbClr val="00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185987"/>
            <a:ext cx="6086594" cy="283464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51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Matrix Multiplication</a:t>
            </a:r>
            <a:endParaRPr lang="en-US" sz="7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41809"/>
            <a:ext cx="60731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FFFF"/>
                </a:solidFill>
                <a:latin typeface="Century Gothic" panose="020B0502020202020204" pitchFamily="34" charset="0"/>
              </a:rPr>
              <a:t>For matrices to be multiplied together, the number of columns in the first must be equal to the number of rows in the second.</a:t>
            </a:r>
            <a:endParaRPr lang="en-GB" sz="3200" b="1" dirty="0">
              <a:solidFill>
                <a:srgbClr val="66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1927" y="1186032"/>
            <a:ext cx="6086594" cy="2834640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460746" y="4206195"/>
            <a:ext cx="3179307" cy="1234440"/>
            <a:chOff x="169830" y="202854"/>
            <a:chExt cx="3179307" cy="1234440"/>
          </a:xfrm>
        </p:grpSpPr>
        <p:grpSp>
          <p:nvGrpSpPr>
            <p:cNvPr id="13" name="Group 12"/>
            <p:cNvGrpSpPr/>
            <p:nvPr/>
          </p:nvGrpSpPr>
          <p:grpSpPr>
            <a:xfrm>
              <a:off x="169830" y="510322"/>
              <a:ext cx="1463044" cy="647107"/>
              <a:chOff x="1322363" y="1758462"/>
              <a:chExt cx="1463044" cy="647107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322363" y="1758462"/>
                <a:ext cx="182880" cy="647107"/>
                <a:chOff x="1322363" y="2686929"/>
                <a:chExt cx="182880" cy="647107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 flipH="1">
                <a:off x="2602527" y="1758462"/>
                <a:ext cx="182880" cy="647107"/>
                <a:chOff x="1322363" y="2686929"/>
                <a:chExt cx="182880" cy="647107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Rectangle 28"/>
              <p:cNvSpPr/>
              <p:nvPr/>
            </p:nvSpPr>
            <p:spPr>
              <a:xfrm>
                <a:off x="1505243" y="1856936"/>
                <a:ext cx="436099" cy="44313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66428" y="1856933"/>
                <a:ext cx="436099" cy="443133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886093" y="202854"/>
              <a:ext cx="1463044" cy="1234440"/>
              <a:chOff x="1322363" y="4144838"/>
              <a:chExt cx="1463044" cy="123444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322363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 flipH="1">
                <a:off x="2602527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Rectangle 16"/>
              <p:cNvSpPr/>
              <p:nvPr/>
            </p:nvSpPr>
            <p:spPr>
              <a:xfrm>
                <a:off x="1505243" y="4243313"/>
                <a:ext cx="436099" cy="44313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166428" y="4243310"/>
                <a:ext cx="436099" cy="443133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505243" y="4848205"/>
                <a:ext cx="436099" cy="44313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166428" y="4848202"/>
                <a:ext cx="436099" cy="4431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2448879" y="5679909"/>
            <a:ext cx="1181688" cy="55335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26887" y="5679953"/>
            <a:ext cx="1189749" cy="5533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x  2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67424" y="5679909"/>
            <a:ext cx="1189749" cy="5533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x  2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972865" y="1272533"/>
            <a:ext cx="2437940" cy="1554368"/>
            <a:chOff x="6935371" y="2051975"/>
            <a:chExt cx="2774853" cy="1844776"/>
          </a:xfrm>
        </p:grpSpPr>
        <p:grpSp>
          <p:nvGrpSpPr>
            <p:cNvPr id="43" name="Group 42"/>
            <p:cNvGrpSpPr/>
            <p:nvPr/>
          </p:nvGrpSpPr>
          <p:grpSpPr>
            <a:xfrm>
              <a:off x="6935371" y="2051975"/>
              <a:ext cx="284867" cy="1844776"/>
              <a:chOff x="1322363" y="2686929"/>
              <a:chExt cx="182880" cy="647107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 flipH="1">
              <a:off x="9425357" y="2051975"/>
              <a:ext cx="284867" cy="1844776"/>
              <a:chOff x="1322363" y="2686929"/>
              <a:chExt cx="182880" cy="647107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/>
            <p:cNvSpPr/>
            <p:nvPr/>
          </p:nvSpPr>
          <p:spPr>
            <a:xfrm>
              <a:off x="7118252" y="2150450"/>
              <a:ext cx="436099" cy="44313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779437" y="2150447"/>
              <a:ext cx="436099" cy="443133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440622" y="2150446"/>
              <a:ext cx="436099" cy="443133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101807" y="2152031"/>
              <a:ext cx="436099" cy="44313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118249" y="2741646"/>
              <a:ext cx="436099" cy="443133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79434" y="2741643"/>
              <a:ext cx="436099" cy="443133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440619" y="2741642"/>
              <a:ext cx="436099" cy="44313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101804" y="2743227"/>
              <a:ext cx="436099" cy="4431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118249" y="3345913"/>
              <a:ext cx="436099" cy="4431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779434" y="3345910"/>
              <a:ext cx="436099" cy="443133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440619" y="3345909"/>
              <a:ext cx="436099" cy="443133"/>
            </a:xfrm>
            <a:prstGeom prst="rect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101804" y="3347494"/>
              <a:ext cx="436099" cy="443133"/>
            </a:xfrm>
            <a:prstGeom prst="rect">
              <a:avLst/>
            </a:prstGeom>
            <a:solidFill>
              <a:srgbClr val="CC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540517" y="1272533"/>
            <a:ext cx="1875955" cy="2229493"/>
            <a:chOff x="9231236" y="129538"/>
            <a:chExt cx="2142844" cy="2468880"/>
          </a:xfrm>
        </p:grpSpPr>
        <p:grpSp>
          <p:nvGrpSpPr>
            <p:cNvPr id="64" name="Group 63"/>
            <p:cNvGrpSpPr/>
            <p:nvPr/>
          </p:nvGrpSpPr>
          <p:grpSpPr>
            <a:xfrm>
              <a:off x="9231236" y="129538"/>
              <a:ext cx="284867" cy="2468880"/>
              <a:chOff x="1322363" y="2686929"/>
              <a:chExt cx="182880" cy="647107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 flipH="1">
              <a:off x="11089213" y="129538"/>
              <a:ext cx="284867" cy="2468880"/>
              <a:chOff x="1322363" y="2686929"/>
              <a:chExt cx="182880" cy="647107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ectangle 65"/>
            <p:cNvSpPr/>
            <p:nvPr/>
          </p:nvSpPr>
          <p:spPr>
            <a:xfrm>
              <a:off x="9414117" y="228013"/>
              <a:ext cx="436099" cy="44313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075302" y="228010"/>
              <a:ext cx="436099" cy="443133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736487" y="228009"/>
              <a:ext cx="436099" cy="443133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422490" y="833797"/>
              <a:ext cx="436099" cy="44313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086464" y="819209"/>
              <a:ext cx="436099" cy="443133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747649" y="819206"/>
              <a:ext cx="436099" cy="443133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745367" y="1423476"/>
              <a:ext cx="436099" cy="4431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431443" y="2027743"/>
              <a:ext cx="436099" cy="443133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092628" y="2027742"/>
              <a:ext cx="436099" cy="443133"/>
            </a:xfrm>
            <a:prstGeom prst="rect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755827" y="2003245"/>
              <a:ext cx="436099" cy="443133"/>
            </a:xfrm>
            <a:prstGeom prst="rect">
              <a:avLst/>
            </a:prstGeom>
            <a:solidFill>
              <a:srgbClr val="CC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417996" y="1421887"/>
              <a:ext cx="436099" cy="44313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079181" y="1423472"/>
              <a:ext cx="436099" cy="4431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8511988" y="3536475"/>
            <a:ext cx="1704908" cy="4475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744237" y="3512427"/>
            <a:ext cx="1189749" cy="5533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x  4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9879811" y="3499024"/>
            <a:ext cx="1189749" cy="5533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x  3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7591948" y="4511732"/>
            <a:ext cx="3087867" cy="1234440"/>
            <a:chOff x="194960" y="3799553"/>
            <a:chExt cx="3087867" cy="1234440"/>
          </a:xfrm>
        </p:grpSpPr>
        <p:grpSp>
          <p:nvGrpSpPr>
            <p:cNvPr id="88" name="Group 87"/>
            <p:cNvGrpSpPr/>
            <p:nvPr/>
          </p:nvGrpSpPr>
          <p:grpSpPr>
            <a:xfrm>
              <a:off x="194960" y="3799553"/>
              <a:ext cx="1463044" cy="1234440"/>
              <a:chOff x="1322363" y="4144838"/>
              <a:chExt cx="1463044" cy="1234440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1322363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 flipH="1">
                <a:off x="2602527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Rectangle 103"/>
              <p:cNvSpPr/>
              <p:nvPr/>
            </p:nvSpPr>
            <p:spPr>
              <a:xfrm>
                <a:off x="1505243" y="4243313"/>
                <a:ext cx="436099" cy="44313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166428" y="4243310"/>
                <a:ext cx="436099" cy="443133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505243" y="4848205"/>
                <a:ext cx="436099" cy="44313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166428" y="4848202"/>
                <a:ext cx="436099" cy="4431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819783" y="3799553"/>
              <a:ext cx="1463044" cy="1234440"/>
              <a:chOff x="1322363" y="4144838"/>
              <a:chExt cx="1463044" cy="1234440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1322363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 flipH="1">
                <a:off x="2602527" y="4144838"/>
                <a:ext cx="182880" cy="1234440"/>
                <a:chOff x="1322363" y="2686929"/>
                <a:chExt cx="182880" cy="647107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322363" y="2686929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322363" y="3334036"/>
                  <a:ext cx="1828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 flipV="1">
                  <a:off x="1322363" y="2686930"/>
                  <a:ext cx="0" cy="6400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Rectangle 91"/>
              <p:cNvSpPr/>
              <p:nvPr/>
            </p:nvSpPr>
            <p:spPr>
              <a:xfrm>
                <a:off x="1505243" y="4243313"/>
                <a:ext cx="436099" cy="44313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166428" y="4243310"/>
                <a:ext cx="436099" cy="443133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505243" y="4848205"/>
                <a:ext cx="436099" cy="44313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166428" y="4848202"/>
                <a:ext cx="436099" cy="4431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114" name="Rectangle 113"/>
          <p:cNvSpPr/>
          <p:nvPr/>
        </p:nvSpPr>
        <p:spPr>
          <a:xfrm>
            <a:off x="7770268" y="5912517"/>
            <a:ext cx="1189749" cy="5533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x  2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410805" y="5912473"/>
            <a:ext cx="1189749" cy="5533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x  2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8594769" y="5911300"/>
            <a:ext cx="1181688" cy="55335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11" grpId="0" animBg="1"/>
      <p:bldP spid="4" grpId="0"/>
      <p:bldP spid="6" grpId="0"/>
      <p:bldP spid="10" grpId="0" animBg="1"/>
      <p:bldP spid="37" grpId="0" animBg="1"/>
      <p:bldP spid="38" grpId="0"/>
      <p:bldP spid="39" grpId="0"/>
      <p:bldP spid="84" grpId="0" animBg="1"/>
      <p:bldP spid="85" grpId="0"/>
      <p:bldP spid="86" grpId="0"/>
      <p:bldP spid="114" grpId="0"/>
      <p:bldP spid="115" grpId="0"/>
      <p:bldP spid="1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5876365" cy="923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Century Gothic" panose="020B0502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b="1" dirty="0" smtClean="0">
                    <a:latin typeface="Century Gothic" panose="020B0502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b="1" dirty="0" smtClean="0">
                    <a:latin typeface="Century Gothic" panose="020B0502020202020204" pitchFamily="34" charset="0"/>
                  </a:rPr>
                  <a:t> </a:t>
                </a:r>
                <a:endParaRPr lang="en-US" sz="32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876365" cy="923523"/>
              </a:xfrm>
              <a:prstGeom prst="rect">
                <a:avLst/>
              </a:prstGeom>
              <a:blipFill rotWithShape="0">
                <a:blip r:embed="rId2"/>
                <a:stretch>
                  <a:fillRect l="-2593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923523"/>
            <a:ext cx="587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Find the product of AB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612412"/>
            <a:ext cx="587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SOLUTION</a:t>
            </a:r>
            <a:endParaRPr 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139004"/>
                <a:ext cx="5876365" cy="923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1" dirty="0" smtClean="0">
                    <a:latin typeface="Century Gothic" panose="020B0502020202020204" pitchFamily="34" charset="0"/>
                  </a:rPr>
                  <a:t> </a:t>
                </a:r>
                <a:endParaRPr lang="en-US" sz="32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39004"/>
                <a:ext cx="5876365" cy="9235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4486307" y="2547350"/>
            <a:ext cx="5370388" cy="4068601"/>
            <a:chOff x="4486307" y="2547350"/>
            <a:chExt cx="5370388" cy="4068601"/>
          </a:xfrm>
        </p:grpSpPr>
        <p:grpSp>
          <p:nvGrpSpPr>
            <p:cNvPr id="72" name="Group 71"/>
            <p:cNvGrpSpPr/>
            <p:nvPr/>
          </p:nvGrpSpPr>
          <p:grpSpPr>
            <a:xfrm>
              <a:off x="5066760" y="3180158"/>
              <a:ext cx="4789935" cy="3278853"/>
              <a:chOff x="158583" y="3296755"/>
              <a:chExt cx="4789935" cy="327885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174813" y="6575608"/>
                <a:ext cx="4754880" cy="0"/>
              </a:xfrm>
              <a:prstGeom prst="line">
                <a:avLst/>
              </a:prstGeom>
              <a:ln w="57150">
                <a:solidFill>
                  <a:srgbClr val="66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916246" y="3307976"/>
                <a:ext cx="0" cy="3260907"/>
              </a:xfrm>
              <a:prstGeom prst="line">
                <a:avLst/>
              </a:prstGeom>
              <a:ln w="57150">
                <a:solidFill>
                  <a:srgbClr val="66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285077" y="5794031"/>
                <a:ext cx="1463044" cy="647107"/>
                <a:chOff x="1322363" y="1758462"/>
                <a:chExt cx="1463044" cy="647107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1322363" y="1758462"/>
                  <a:ext cx="182880" cy="647107"/>
                  <a:chOff x="1322363" y="2686929"/>
                  <a:chExt cx="182880" cy="647107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22"/>
                <p:cNvGrpSpPr/>
                <p:nvPr/>
              </p:nvGrpSpPr>
              <p:grpSpPr>
                <a:xfrm flipH="1">
                  <a:off x="2602527" y="1758462"/>
                  <a:ext cx="182880" cy="647107"/>
                  <a:chOff x="1322363" y="2686929"/>
                  <a:chExt cx="182880" cy="64710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Rectangle 23"/>
                <p:cNvSpPr/>
                <p:nvPr/>
              </p:nvSpPr>
              <p:spPr>
                <a:xfrm>
                  <a:off x="1505243" y="1856936"/>
                  <a:ext cx="436099" cy="44313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2166428" y="1856933"/>
                  <a:ext cx="436099" cy="44313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 flipV="1">
                <a:off x="193638" y="5701550"/>
                <a:ext cx="4754880" cy="0"/>
              </a:xfrm>
              <a:prstGeom prst="line">
                <a:avLst/>
              </a:prstGeom>
              <a:ln w="57150">
                <a:solidFill>
                  <a:srgbClr val="66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279698" y="4907351"/>
                <a:ext cx="1463044" cy="647107"/>
                <a:chOff x="1322363" y="1758462"/>
                <a:chExt cx="1463044" cy="647107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1322363" y="1758462"/>
                  <a:ext cx="182880" cy="647107"/>
                  <a:chOff x="1322363" y="2686929"/>
                  <a:chExt cx="182880" cy="647107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" name="Group 34"/>
                <p:cNvGrpSpPr/>
                <p:nvPr/>
              </p:nvGrpSpPr>
              <p:grpSpPr>
                <a:xfrm flipH="1">
                  <a:off x="2602527" y="1758462"/>
                  <a:ext cx="182880" cy="647107"/>
                  <a:chOff x="1322363" y="2686929"/>
                  <a:chExt cx="182880" cy="647107"/>
                </a:xfrm>
              </p:grpSpPr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Rectangle 35"/>
                <p:cNvSpPr/>
                <p:nvPr/>
              </p:nvSpPr>
              <p:spPr>
                <a:xfrm>
                  <a:off x="1505243" y="1856936"/>
                  <a:ext cx="436099" cy="44313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166428" y="1856933"/>
                  <a:ext cx="436099" cy="44313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p:grpSp>
          <p:cxnSp>
            <p:nvCxnSpPr>
              <p:cNvPr id="44" name="Straight Connector 43"/>
              <p:cNvCxnSpPr/>
              <p:nvPr/>
            </p:nvCxnSpPr>
            <p:spPr>
              <a:xfrm flipV="1">
                <a:off x="193638" y="4787150"/>
                <a:ext cx="4754880" cy="0"/>
              </a:xfrm>
              <a:prstGeom prst="line">
                <a:avLst/>
              </a:prstGeom>
              <a:ln w="57150">
                <a:solidFill>
                  <a:srgbClr val="66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/>
              <p:nvPr/>
            </p:nvGrpSpPr>
            <p:grpSpPr>
              <a:xfrm>
                <a:off x="2229733" y="3444089"/>
                <a:ext cx="798336" cy="1250580"/>
                <a:chOff x="8148722" y="5184483"/>
                <a:chExt cx="798336" cy="125058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 flipH="1">
                  <a:off x="8764178" y="5184483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8314009" y="5282958"/>
                  <a:ext cx="436099" cy="44313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314009" y="5887850"/>
                  <a:ext cx="436099" cy="44313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>
                  <a:off x="8148722" y="5200623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" name="Group 55"/>
              <p:cNvGrpSpPr/>
              <p:nvPr/>
            </p:nvGrpSpPr>
            <p:grpSpPr>
              <a:xfrm>
                <a:off x="3762698" y="3459511"/>
                <a:ext cx="798336" cy="1250580"/>
                <a:chOff x="8148722" y="5184483"/>
                <a:chExt cx="798336" cy="1250580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 flipH="1">
                  <a:off x="8764178" y="5184483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" name="Rectangle 57"/>
                <p:cNvSpPr/>
                <p:nvPr/>
              </p:nvSpPr>
              <p:spPr>
                <a:xfrm>
                  <a:off x="8314009" y="5282958"/>
                  <a:ext cx="436099" cy="44313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8314009" y="5887850"/>
                  <a:ext cx="436099" cy="44313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grpSp>
              <p:nvGrpSpPr>
                <p:cNvPr id="60" name="Group 59"/>
                <p:cNvGrpSpPr/>
                <p:nvPr/>
              </p:nvGrpSpPr>
              <p:grpSpPr>
                <a:xfrm>
                  <a:off x="8148722" y="5200623"/>
                  <a:ext cx="182880" cy="1234440"/>
                  <a:chOff x="1322363" y="2686929"/>
                  <a:chExt cx="182880" cy="647107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322363" y="2686929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1322363" y="3334036"/>
                    <a:ext cx="1828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H="1" flipV="1">
                    <a:off x="1322363" y="2686930"/>
                    <a:ext cx="0" cy="6400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8" name="Straight Connector 67"/>
              <p:cNvCxnSpPr/>
              <p:nvPr/>
            </p:nvCxnSpPr>
            <p:spPr>
              <a:xfrm>
                <a:off x="3384626" y="3300188"/>
                <a:ext cx="0" cy="3260907"/>
              </a:xfrm>
              <a:prstGeom prst="line">
                <a:avLst/>
              </a:prstGeom>
              <a:ln w="57150">
                <a:solidFill>
                  <a:srgbClr val="66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892096" y="3296755"/>
                <a:ext cx="0" cy="3260907"/>
              </a:xfrm>
              <a:prstGeom prst="line">
                <a:avLst/>
              </a:prstGeom>
              <a:ln w="57150">
                <a:solidFill>
                  <a:srgbClr val="66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901407" y="3296755"/>
                <a:ext cx="3017520" cy="0"/>
              </a:xfrm>
              <a:prstGeom prst="line">
                <a:avLst/>
              </a:prstGeom>
              <a:ln w="57150">
                <a:solidFill>
                  <a:srgbClr val="66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158583" y="4773703"/>
                <a:ext cx="16230" cy="1801902"/>
              </a:xfrm>
              <a:prstGeom prst="line">
                <a:avLst/>
              </a:prstGeom>
              <a:ln w="57150">
                <a:solidFill>
                  <a:srgbClr val="66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 rot="16200000">
              <a:off x="3728150" y="5334575"/>
              <a:ext cx="2039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Century Gothic" panose="020B0502020202020204" pitchFamily="34" charset="0"/>
                </a:rPr>
                <a:t>ROWS IN A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797692" y="2547350"/>
              <a:ext cx="30267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entury Gothic" panose="020B0502020202020204" pitchFamily="34" charset="0"/>
                </a:rPr>
                <a:t>COLUMNS IN B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391917" y="4869161"/>
            <a:ext cx="42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66636" y="4873785"/>
            <a:ext cx="42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395345" y="5752004"/>
            <a:ext cx="42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56652" y="5755360"/>
            <a:ext cx="42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251168" y="3392516"/>
            <a:ext cx="54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-1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62581" y="3396764"/>
            <a:ext cx="42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253398" y="4003746"/>
            <a:ext cx="54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-2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853755" y="4008525"/>
            <a:ext cx="42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77522" y="4887158"/>
            <a:ext cx="161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-3 + (-10)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24931" y="4899938"/>
            <a:ext cx="161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9</a:t>
            </a:r>
            <a:r>
              <a:rPr lang="en-US" sz="2400" b="1" dirty="0" smtClean="0">
                <a:latin typeface="Century Gothic" panose="020B0502020202020204" pitchFamily="34" charset="0"/>
              </a:rPr>
              <a:t> + 20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93926" y="5751219"/>
            <a:ext cx="122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-1 + 0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596908" y="5791150"/>
            <a:ext cx="122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3</a:t>
            </a:r>
            <a:r>
              <a:rPr lang="en-US" sz="2400" b="1" dirty="0" smtClean="0">
                <a:latin typeface="Century Gothic" panose="020B0502020202020204" pitchFamily="34" charset="0"/>
              </a:rPr>
              <a:t> + 0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436071" y="1863385"/>
            <a:ext cx="1983550" cy="1361538"/>
            <a:chOff x="1322363" y="4144838"/>
            <a:chExt cx="1463044" cy="1234440"/>
          </a:xfrm>
        </p:grpSpPr>
        <p:grpSp>
          <p:nvGrpSpPr>
            <p:cNvPr id="90" name="Group 89"/>
            <p:cNvGrpSpPr/>
            <p:nvPr/>
          </p:nvGrpSpPr>
          <p:grpSpPr>
            <a:xfrm>
              <a:off x="1322363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 flipH="1">
              <a:off x="2602527" y="4144838"/>
              <a:ext cx="182880" cy="1234440"/>
              <a:chOff x="1322363" y="2686929"/>
              <a:chExt cx="182880" cy="647107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1322363" y="2686929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1322363" y="3334036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322363" y="268693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Rectangle 91"/>
            <p:cNvSpPr/>
            <p:nvPr/>
          </p:nvSpPr>
          <p:spPr>
            <a:xfrm>
              <a:off x="1505243" y="4243313"/>
              <a:ext cx="436099" cy="44313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166428" y="4243310"/>
              <a:ext cx="436099" cy="443133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505243" y="4848205"/>
              <a:ext cx="436099" cy="443133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66428" y="4848202"/>
              <a:ext cx="436099" cy="44313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4603331" y="1967451"/>
            <a:ext cx="896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-13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616416" y="1966406"/>
            <a:ext cx="896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29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692390" y="2639167"/>
            <a:ext cx="896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-1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684476" y="2628158"/>
            <a:ext cx="896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616878" y="151200"/>
            <a:ext cx="5575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FFFF"/>
                </a:solidFill>
                <a:latin typeface="Century Gothic" panose="020B0502020202020204" pitchFamily="34" charset="0"/>
              </a:rPr>
              <a:t>Multiplying matrices together involves multiplying the elements in the rows of the first matrix by the elements in the columns of the second matrix. </a:t>
            </a:r>
            <a:endParaRPr lang="en-US" sz="2800" b="1" dirty="0">
              <a:solidFill>
                <a:srgbClr val="66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7727" y="3483655"/>
            <a:ext cx="5575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FFFF"/>
                </a:solidFill>
                <a:latin typeface="Century Gothic" panose="020B0502020202020204" pitchFamily="34" charset="0"/>
              </a:rPr>
              <a:t>We can ONLY multiply corresponding elements. </a:t>
            </a:r>
            <a:endParaRPr lang="en-US" sz="2800" b="1" dirty="0">
              <a:solidFill>
                <a:srgbClr val="66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7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5" grpId="0"/>
      <p:bldP spid="86" grpId="0"/>
      <p:bldP spid="87" grpId="0"/>
      <p:bldP spid="88" grpId="0"/>
      <p:bldP spid="103" grpId="0"/>
      <p:bldP spid="104" grpId="0"/>
      <p:bldP spid="105" grpId="0"/>
      <p:bldP spid="10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1281</TotalTime>
  <Words>972</Words>
  <Application>Microsoft Office PowerPoint</Application>
  <PresentationFormat>Widescreen</PresentationFormat>
  <Paragraphs>384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 Black</vt:lpstr>
      <vt:lpstr>Calibri</vt:lpstr>
      <vt:lpstr>Calisto MT</vt:lpstr>
      <vt:lpstr>Cambria Math</vt:lpstr>
      <vt:lpstr>Century Gothic</vt:lpstr>
      <vt:lpstr>Comic Sans MS</vt:lpstr>
      <vt:lpstr>Copperplate Gothic Light</vt:lpstr>
      <vt:lpstr>Edwardian Script ITC</vt:lpstr>
      <vt:lpstr>GoudyOldStyleT-Regular</vt:lpstr>
      <vt:lpstr>Mistral</vt:lpstr>
      <vt:lpstr>Times New Roman</vt:lpstr>
      <vt:lpstr>Trebuchet MS</vt:lpstr>
      <vt:lpstr>Wingdings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WILLIAMS</dc:creator>
  <cp:lastModifiedBy>GREGORY WILLIAMS</cp:lastModifiedBy>
  <cp:revision>86</cp:revision>
  <dcterms:created xsi:type="dcterms:W3CDTF">2020-04-10T12:28:35Z</dcterms:created>
  <dcterms:modified xsi:type="dcterms:W3CDTF">2020-04-12T01:40:23Z</dcterms:modified>
</cp:coreProperties>
</file>