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Lst>
  <p:notesMasterIdLst>
    <p:notesMasterId r:id="rId23"/>
  </p:notesMasterIdLst>
  <p:handoutMasterIdLst>
    <p:handoutMasterId r:id="rId24"/>
  </p:handoutMasterIdLst>
  <p:sldIdLst>
    <p:sldId id="268" r:id="rId2"/>
    <p:sldId id="258" r:id="rId3"/>
    <p:sldId id="259" r:id="rId4"/>
    <p:sldId id="269" r:id="rId5"/>
    <p:sldId id="270" r:id="rId6"/>
    <p:sldId id="271" r:id="rId7"/>
    <p:sldId id="262" r:id="rId8"/>
    <p:sldId id="272" r:id="rId9"/>
    <p:sldId id="275" r:id="rId10"/>
    <p:sldId id="276" r:id="rId11"/>
    <p:sldId id="277" r:id="rId12"/>
    <p:sldId id="280" r:id="rId13"/>
    <p:sldId id="278" r:id="rId14"/>
    <p:sldId id="279" r:id="rId15"/>
    <p:sldId id="274" r:id="rId16"/>
    <p:sldId id="264" r:id="rId17"/>
    <p:sldId id="281" r:id="rId18"/>
    <p:sldId id="282" r:id="rId19"/>
    <p:sldId id="283" r:id="rId20"/>
    <p:sldId id="284" r:id="rId21"/>
    <p:sldId id="285" r:id="rId22"/>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35" autoAdjust="0"/>
    <p:restoredTop sz="96182" autoAdjust="0"/>
  </p:normalViewPr>
  <p:slideViewPr>
    <p:cSldViewPr showGuides="1">
      <p:cViewPr>
        <p:scale>
          <a:sx n="66" d="100"/>
          <a:sy n="66" d="100"/>
        </p:scale>
        <p:origin x="174" y="210"/>
      </p:cViewPr>
      <p:guideLst>
        <p:guide orient="horz" pos="2160"/>
        <p:guide orient="horz" pos="945"/>
        <p:guide orient="horz" pos="3888"/>
        <p:guide orient="horz" pos="192"/>
        <p:guide orient="horz" pos="1072"/>
        <p:guide pos="3839"/>
        <p:guide pos="704"/>
        <p:guide pos="7102"/>
      </p:guideLst>
    </p:cSldViewPr>
  </p:slideViewPr>
  <p:outlineViewPr>
    <p:cViewPr>
      <p:scale>
        <a:sx n="33" d="100"/>
        <a:sy n="33" d="100"/>
      </p:scale>
      <p:origin x="0" y="-2886"/>
    </p:cViewPr>
  </p:outlineViewPr>
  <p:notesTextViewPr>
    <p:cViewPr>
      <p:scale>
        <a:sx n="3" d="2"/>
        <a:sy n="3" d="2"/>
      </p:scale>
      <p:origin x="0" y="0"/>
    </p:cViewPr>
  </p:notesTextViewPr>
  <p:notesViewPr>
    <p:cSldViewPr>
      <p:cViewPr varScale="1">
        <p:scale>
          <a:sx n="79" d="100"/>
          <a:sy n="79" d="100"/>
        </p:scale>
        <p:origin x="319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9/13/2020</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9/13/2020</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BF81A0-ADA6-4623-BE4F-40CFB8BBCB3D}" type="slidenum">
              <a:rPr lang="en-US" smtClean="0"/>
              <a:t>2</a:t>
            </a:fld>
            <a:endParaRPr lang="en-US"/>
          </a:p>
        </p:txBody>
      </p:sp>
    </p:spTree>
    <p:extLst>
      <p:ext uri="{BB962C8B-B14F-4D97-AF65-F5344CB8AC3E}">
        <p14:creationId xmlns:p14="http://schemas.microsoft.com/office/powerpoint/2010/main" val="2855903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13" descr="Stack of books"/>
          <p:cNvGrpSpPr/>
          <p:nvPr userDrawn="1"/>
        </p:nvGrpSpPr>
        <p:grpSpPr>
          <a:xfrm>
            <a:off x="0" y="0"/>
            <a:ext cx="12190572" cy="6858000"/>
            <a:chOff x="0" y="0"/>
            <a:chExt cx="12190572" cy="6858000"/>
          </a:xfrm>
        </p:grpSpPr>
        <p:sp>
          <p:nvSpPr>
            <p:cNvPr id="13" name="Rectangle 12"/>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nvGrpSpPr>
            <p:cNvPr id="12" name="Group 11"/>
            <p:cNvGrpSpPr/>
            <p:nvPr/>
          </p:nvGrpSpPr>
          <p:grpSpPr>
            <a:xfrm>
              <a:off x="0" y="0"/>
              <a:ext cx="4726044" cy="6858000"/>
              <a:chOff x="0" y="0"/>
              <a:chExt cx="4726044" cy="6858000"/>
            </a:xfrm>
          </p:grpSpPr>
          <p:pic>
            <p:nvPicPr>
              <p:cNvPr id="9" name="Picture 8" descr="Stack of boo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91594" cy="6858000"/>
              </a:xfrm>
              <a:prstGeom prst="rect">
                <a:avLst/>
              </a:prstGeom>
            </p:spPr>
          </p:pic>
          <p:sp>
            <p:nvSpPr>
              <p:cNvPr id="10" name="Rectangle 9"/>
              <p:cNvSpPr/>
              <p:nvPr/>
            </p:nvSpPr>
            <p:spPr>
              <a:xfrm>
                <a:off x="4588884"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itle 1"/>
          <p:cNvSpPr>
            <a:spLocks noGrp="1"/>
          </p:cNvSpPr>
          <p:nvPr>
            <p:ph type="ctrTitle"/>
          </p:nvPr>
        </p:nvSpPr>
        <p:spPr>
          <a:xfrm>
            <a:off x="4879346"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a:t>Click to edit Master title style</a:t>
            </a:r>
            <a:endParaRPr dirty="0"/>
          </a:p>
        </p:txBody>
      </p:sp>
      <p:sp>
        <p:nvSpPr>
          <p:cNvPr id="3" name="Subtitle 2"/>
          <p:cNvSpPr>
            <a:spLocks noGrp="1"/>
          </p:cNvSpPr>
          <p:nvPr>
            <p:ph type="subTitle" idx="1"/>
          </p:nvPr>
        </p:nvSpPr>
        <p:spPr>
          <a:xfrm>
            <a:off x="4879346"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dirty="0"/>
          </a:p>
        </p:txBody>
      </p:sp>
      <p:sp>
        <p:nvSpPr>
          <p:cNvPr id="5" name="Date Placeholder 4"/>
          <p:cNvSpPr>
            <a:spLocks noGrp="1"/>
          </p:cNvSpPr>
          <p:nvPr>
            <p:ph type="dt" sz="half" idx="10"/>
          </p:nvPr>
        </p:nvSpPr>
        <p:spPr/>
        <p:txBody>
          <a:bodyPr/>
          <a:lstStyle/>
          <a:p>
            <a:fld id="{42E3C847-D284-421D-B330-2D43513B0F9C}" type="datetime1">
              <a:rPr lang="en-US" smtClean="0"/>
              <a:t>9/13/2020</a:t>
            </a:fld>
            <a:endParaRPr lang="en-US"/>
          </a:p>
        </p:txBody>
      </p:sp>
      <p:sp>
        <p:nvSpPr>
          <p:cNvPr id="7" name="Footer Placeholder 6"/>
          <p:cNvSpPr>
            <a:spLocks noGrp="1"/>
          </p:cNvSpPr>
          <p:nvPr>
            <p:ph type="ftr" sz="quarter" idx="11"/>
          </p:nvPr>
        </p:nvSpPr>
        <p:spPr/>
        <p:txBody>
          <a:bodyPr/>
          <a:lstStyle/>
          <a:p>
            <a:r>
              <a:rPr lang="en-US" dirty="0"/>
              <a:t>Add a footer</a:t>
            </a:r>
          </a:p>
        </p:txBody>
      </p:sp>
      <p:sp>
        <p:nvSpPr>
          <p:cNvPr id="11" name="Slide Number Placeholder 10"/>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4405174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F6987518-40ED-4895-8580-DE2A722FC423}" type="datetime1">
              <a:rPr lang="en-US" smtClean="0"/>
              <a:t>9/13/2020</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2960223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dirty="0"/>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CA8D9F34-BDBC-4273-B9BC-22458F940BE7}" type="datetime1">
              <a:rPr lang="en-US" smtClean="0"/>
              <a:t>9/13/2020</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23982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E5785147-19A6-4970-A04E-ED9B1D83C0F1}" type="datetime1">
              <a:rPr lang="en-US" smtClean="0"/>
              <a:t>9/13/2020</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DA60BA0E-20D0-4E7C-B286-26C960A6788F}" type="slidenum">
              <a:rPr lang="en-US" smtClean="0"/>
              <a:t>‹#›</a:t>
            </a:fld>
            <a:endParaRPr lang="en-US"/>
          </a:p>
        </p:txBody>
      </p:sp>
    </p:spTree>
    <p:extLst>
      <p:ext uri="{BB962C8B-B14F-4D97-AF65-F5344CB8AC3E}">
        <p14:creationId xmlns:p14="http://schemas.microsoft.com/office/powerpoint/2010/main" val="235897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1620" y="0"/>
            <a:ext cx="12188952" cy="6858000"/>
            <a:chOff x="1620" y="0"/>
            <a:chExt cx="12188952" cy="6858000"/>
          </a:xfrm>
        </p:grpSpPr>
        <p:sp>
          <p:nvSpPr>
            <p:cNvPr id="4" name="Rectangle 3"/>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11" name="Rectangle 10"/>
            <p:cNvSpPr/>
            <p:nvPr/>
          </p:nvSpPr>
          <p:spPr>
            <a:xfrm>
              <a:off x="7481252"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a:solidFill>
                  <a:schemeClr val="tx2"/>
                </a:solidFill>
              </a:endParaRPr>
            </a:p>
          </p:txBody>
        </p:sp>
      </p:grpSp>
      <p:pic>
        <p:nvPicPr>
          <p:cNvPr id="5" name="Picture 4" descr="Stack of boo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7" name="Title 1"/>
          <p:cNvSpPr>
            <a:spLocks noGrp="1"/>
          </p:cNvSpPr>
          <p:nvPr>
            <p:ph type="ctrTitle"/>
          </p:nvPr>
        </p:nvSpPr>
        <p:spPr>
          <a:xfrm>
            <a:off x="237149"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a:t>Click to edit Master title style</a:t>
            </a:r>
            <a:endParaRPr dirty="0"/>
          </a:p>
        </p:txBody>
      </p:sp>
      <p:sp>
        <p:nvSpPr>
          <p:cNvPr id="8" name="Subtitle 2"/>
          <p:cNvSpPr>
            <a:spLocks noGrp="1"/>
          </p:cNvSpPr>
          <p:nvPr>
            <p:ph type="subTitle" idx="1"/>
          </p:nvPr>
        </p:nvSpPr>
        <p:spPr>
          <a:xfrm>
            <a:off x="237149"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dirty="0"/>
          </a:p>
        </p:txBody>
      </p:sp>
      <p:sp>
        <p:nvSpPr>
          <p:cNvPr id="2" name="Date Placeholder 1"/>
          <p:cNvSpPr>
            <a:spLocks noGrp="1"/>
          </p:cNvSpPr>
          <p:nvPr>
            <p:ph type="dt" sz="half" idx="10"/>
          </p:nvPr>
        </p:nvSpPr>
        <p:spPr/>
        <p:txBody>
          <a:bodyPr/>
          <a:lstStyle/>
          <a:p>
            <a:fld id="{E8F41008-E89D-49CD-9BF4-E6F3FE09F7AC}" type="datetime1">
              <a:rPr lang="en-US" smtClean="0"/>
              <a:t>9/13/2020</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7272354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6C9E199F-4583-41EB-929F-5865E95EECAA}" type="datetime1">
              <a:rPr lang="en-US" smtClean="0"/>
              <a:t>9/13/2020</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701748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ADE652EB-356C-4482-B27C-7C8E08F5D88F}" type="datetime1">
              <a:rPr lang="en-US" smtClean="0"/>
              <a:t>9/13/2020</a:t>
            </a:fld>
            <a:endParaRPr lang="en-US"/>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14746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51B0895E-43C3-4560-B59A-90049317E860}" type="datetime1">
              <a:rPr lang="en-US" smtClean="0"/>
              <a:t>9/13/2020</a:t>
            </a:fld>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1810248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778C32-B81D-4A68-A851-5185C690F024}" type="datetime1">
              <a:rPr lang="en-US" smtClean="0"/>
              <a:t>9/13/2020</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66448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455612" y="1701800"/>
            <a:ext cx="3351927" cy="2844800"/>
          </a:xfrm>
        </p:spPr>
        <p:txBody>
          <a:bodyPr anchor="b">
            <a:normAutofit/>
          </a:bodyPr>
          <a:lstStyle>
            <a:lvl1pPr algn="l">
              <a:defRPr sz="2000" b="1">
                <a:effectLst/>
              </a:defRPr>
            </a:lvl1pPr>
          </a:lstStyle>
          <a:p>
            <a:r>
              <a:rPr lang="en-US"/>
              <a:t>Click to edit Master title style</a:t>
            </a:r>
            <a:endParaRPr dirty="0"/>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455612"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1765D79-EF31-4E8F-A1BE-AF31805C2859}" type="datetime1">
              <a:rPr lang="en-US" smtClean="0"/>
              <a:t>9/13/2020</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280129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effectLst/>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32FBA3B-941F-4778-A0CB-865223FDAE69}" type="datetime1">
              <a:rPr lang="en-US" smtClean="0"/>
              <a:t>9/13/2020</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1478196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620" y="0"/>
            <a:ext cx="12188952" cy="6858000"/>
            <a:chOff x="1620" y="0"/>
            <a:chExt cx="12188952" cy="6858000"/>
          </a:xfrm>
        </p:grpSpPr>
        <p:sp>
          <p:nvSpPr>
            <p:cNvPr id="10" name="Rectangle 9"/>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8" name="Rectangle 7"/>
            <p:cNvSpPr/>
            <p:nvPr/>
          </p:nvSpPr>
          <p:spPr>
            <a:xfrm>
              <a:off x="304721" y="0"/>
              <a:ext cx="11579384"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schemeClr>
                </a:solidFill>
              </a:defRPr>
            </a:lvl1pPr>
          </a:lstStyle>
          <a:p>
            <a:fld id="{72EBFD46-0FD3-4428-ADEC-1DFD6489930D}" type="datetime1">
              <a:rPr lang="en-US" smtClean="0"/>
              <a:t>9/13/2020</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schemeClr>
                </a:solidFill>
              </a:defRPr>
            </a:lvl1pPr>
          </a:lstStyle>
          <a:p>
            <a:r>
              <a:rPr lang="en-US" dirty="0"/>
              <a:t>Add a footer</a:t>
            </a:r>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4142785951"/>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p:titleStyle>
    <p:bodyStyle>
      <a:lvl1pPr marL="304747" indent="-304747" algn="l" defTabSz="1218987" rtl="0" eaLnBrk="1" latinLnBrk="0" hangingPunct="1">
        <a:lnSpc>
          <a:spcPct val="95000"/>
        </a:lnSpc>
        <a:spcBef>
          <a:spcPts val="1866"/>
        </a:spcBef>
        <a:buClr>
          <a:schemeClr val="accent6">
            <a:lumMod val="50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a:solidFill>
            <a:schemeClr val="tx2">
              <a:lumMod val="50000"/>
            </a:schemeClr>
          </a:solidFill>
          <a:latin typeface="+mn-lt"/>
          <a:ea typeface="+mn-ea"/>
          <a:cs typeface="+mn-cs"/>
        </a:defRPr>
      </a:lvl6pPr>
      <a:lvl7pPr marL="2864619"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a:solidFill>
            <a:schemeClr val="tx2">
              <a:lumMod val="50000"/>
            </a:schemeClr>
          </a:solidFill>
          <a:latin typeface="+mn-lt"/>
          <a:ea typeface="+mn-ea"/>
          <a:cs typeface="+mn-cs"/>
        </a:defRPr>
      </a:lvl7pPr>
      <a:lvl8pPr marL="3291264"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a:solidFill>
            <a:schemeClr val="tx2">
              <a:lumMod val="50000"/>
            </a:schemeClr>
          </a:solidFill>
          <a:latin typeface="+mn-lt"/>
          <a:ea typeface="+mn-ea"/>
          <a:cs typeface="+mn-cs"/>
        </a:defRPr>
      </a:lvl8pPr>
      <a:lvl9pPr marL="3474112" indent="0" algn="l" defTabSz="1218987" rtl="0" eaLnBrk="1" latinLnBrk="0" hangingPunct="1">
        <a:lnSpc>
          <a:spcPct val="95000"/>
        </a:lnSpc>
        <a:spcBef>
          <a:spcPts val="1066"/>
        </a:spcBef>
        <a:buClr>
          <a:schemeClr val="accent6">
            <a:lumMod val="50000"/>
          </a:schemeClr>
        </a:buClr>
        <a:buSzPct val="90000"/>
        <a:buFont typeface="Century Gothic" pitchFamily="34" charset="0"/>
        <a:buNone/>
        <a:defRPr sz="1800" kern="1200">
          <a:solidFill>
            <a:schemeClr val="tx2">
              <a:lumMod val="50000"/>
            </a:schemeClr>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classroom.google.com/c/MTQzNzE5NTc5Nzk2?cjc=5igetgr" TargetMode="External"/><Relationship Id="rId2" Type="http://schemas.openxmlformats.org/officeDocument/2006/relationships/hyperlink" Target="http://www.marymounthigh.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E7051D-23DF-4FC1-9E28-930CE7D03301}"/>
              </a:ext>
            </a:extLst>
          </p:cNvPr>
          <p:cNvPicPr>
            <a:picLocks noChangeAspect="1"/>
          </p:cNvPicPr>
          <p:nvPr/>
        </p:nvPicPr>
        <p:blipFill>
          <a:blip r:embed="rId2"/>
          <a:stretch>
            <a:fillRect/>
          </a:stretch>
        </p:blipFill>
        <p:spPr>
          <a:xfrm>
            <a:off x="303212" y="0"/>
            <a:ext cx="11582399" cy="6858000"/>
          </a:xfrm>
          <a:prstGeom prst="rect">
            <a:avLst/>
          </a:prstGeom>
        </p:spPr>
      </p:pic>
    </p:spTree>
    <p:extLst>
      <p:ext uri="{BB962C8B-B14F-4D97-AF65-F5344CB8AC3E}">
        <p14:creationId xmlns:p14="http://schemas.microsoft.com/office/powerpoint/2010/main" val="3800319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EA25C-301B-405C-A3DC-C94DF72D604E}"/>
              </a:ext>
            </a:extLst>
          </p:cNvPr>
          <p:cNvSpPr>
            <a:spLocks noGrp="1"/>
          </p:cNvSpPr>
          <p:nvPr>
            <p:ph type="title"/>
          </p:nvPr>
        </p:nvSpPr>
        <p:spPr/>
        <p:txBody>
          <a:bodyPr/>
          <a:lstStyle/>
          <a:p>
            <a:pPr algn="ctr"/>
            <a:r>
              <a:rPr lang="en-US" dirty="0">
                <a:latin typeface="Algerian" panose="04020705040A02060702" pitchFamily="82" charset="0"/>
              </a:rPr>
              <a:t>ORGANISATION OF THE SYLLABUS</a:t>
            </a:r>
          </a:p>
        </p:txBody>
      </p:sp>
      <p:sp>
        <p:nvSpPr>
          <p:cNvPr id="3" name="Content Placeholder 2">
            <a:extLst>
              <a:ext uri="{FF2B5EF4-FFF2-40B4-BE49-F238E27FC236}">
                <a16:creationId xmlns:a16="http://schemas.microsoft.com/office/drawing/2014/main" id="{7BC8776B-E54C-4755-806D-739CEC20CADD}"/>
              </a:ext>
            </a:extLst>
          </p:cNvPr>
          <p:cNvSpPr>
            <a:spLocks noGrp="1"/>
          </p:cNvSpPr>
          <p:nvPr>
            <p:ph idx="1"/>
          </p:nvPr>
        </p:nvSpPr>
        <p:spPr/>
        <p:txBody>
          <a:bodyPr>
            <a:normAutofit/>
          </a:bodyPr>
          <a:lstStyle/>
          <a:p>
            <a:r>
              <a:rPr lang="en-US" sz="3600" dirty="0"/>
              <a:t>The syllabus consists of a Core and nine Themes. The Themes are arranged in Sections A to C. Students are required to study the Core and to study in detail one Theme from each of the three Sections (A, B, C).</a:t>
            </a:r>
          </a:p>
        </p:txBody>
      </p:sp>
    </p:spTree>
    <p:extLst>
      <p:ext uri="{BB962C8B-B14F-4D97-AF65-F5344CB8AC3E}">
        <p14:creationId xmlns:p14="http://schemas.microsoft.com/office/powerpoint/2010/main" val="421406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640A0-99F4-4047-9D8C-ED03FABA0BAD}"/>
              </a:ext>
            </a:extLst>
          </p:cNvPr>
          <p:cNvSpPr>
            <a:spLocks noGrp="1"/>
          </p:cNvSpPr>
          <p:nvPr>
            <p:ph type="title"/>
          </p:nvPr>
        </p:nvSpPr>
        <p:spPr/>
        <p:txBody>
          <a:bodyPr/>
          <a:lstStyle/>
          <a:p>
            <a:pPr algn="ctr"/>
            <a:r>
              <a:rPr lang="en-US" dirty="0">
                <a:latin typeface="Algerian" panose="04020705040A02060702" pitchFamily="82" charset="0"/>
              </a:rPr>
              <a:t>The Core </a:t>
            </a:r>
          </a:p>
        </p:txBody>
      </p:sp>
      <p:sp>
        <p:nvSpPr>
          <p:cNvPr id="3" name="Content Placeholder 2">
            <a:extLst>
              <a:ext uri="{FF2B5EF4-FFF2-40B4-BE49-F238E27FC236}">
                <a16:creationId xmlns:a16="http://schemas.microsoft.com/office/drawing/2014/main" id="{C5B0A869-3E65-40CB-8F54-E67B71F1D0B2}"/>
              </a:ext>
            </a:extLst>
          </p:cNvPr>
          <p:cNvSpPr>
            <a:spLocks noGrp="1"/>
          </p:cNvSpPr>
          <p:nvPr>
            <p:ph sz="half" idx="1"/>
          </p:nvPr>
        </p:nvSpPr>
        <p:spPr/>
        <p:txBody>
          <a:bodyPr>
            <a:normAutofit fontScale="85000" lnSpcReduction="10000"/>
          </a:bodyPr>
          <a:lstStyle/>
          <a:p>
            <a:r>
              <a:rPr lang="en-US" dirty="0"/>
              <a:t>1. The Indigenous Peoples of the Americas.</a:t>
            </a:r>
          </a:p>
          <a:p>
            <a:r>
              <a:rPr lang="en-US" dirty="0"/>
              <a:t>2. The Europeans.</a:t>
            </a:r>
          </a:p>
          <a:p>
            <a:r>
              <a:rPr lang="en-US" dirty="0"/>
              <a:t>3. The Economic Revolution and the coming of enslaved Africans.</a:t>
            </a:r>
          </a:p>
          <a:p>
            <a:r>
              <a:rPr lang="en-US" dirty="0"/>
              <a:t>4. Slave Resistance.</a:t>
            </a:r>
          </a:p>
          <a:p>
            <a:r>
              <a:rPr lang="en-US" dirty="0"/>
              <a:t>5. Emancipation and Apprenticeship.</a:t>
            </a:r>
          </a:p>
          <a:p>
            <a:r>
              <a:rPr lang="en-US" dirty="0"/>
              <a:t>6. The coming of the Chinese, Europeans (Madeirans, Germans, French), Indians and Africans</a:t>
            </a:r>
          </a:p>
        </p:txBody>
      </p:sp>
      <p:sp>
        <p:nvSpPr>
          <p:cNvPr id="4" name="Content Placeholder 3">
            <a:extLst>
              <a:ext uri="{FF2B5EF4-FFF2-40B4-BE49-F238E27FC236}">
                <a16:creationId xmlns:a16="http://schemas.microsoft.com/office/drawing/2014/main" id="{A5A55784-BD11-4FF4-B4EE-76644A049AD5}"/>
              </a:ext>
            </a:extLst>
          </p:cNvPr>
          <p:cNvSpPr>
            <a:spLocks noGrp="1"/>
          </p:cNvSpPr>
          <p:nvPr>
            <p:ph sz="half" idx="2"/>
          </p:nvPr>
        </p:nvSpPr>
        <p:spPr/>
        <p:txBody>
          <a:bodyPr>
            <a:normAutofit fontScale="85000" lnSpcReduction="10000"/>
          </a:bodyPr>
          <a:lstStyle/>
          <a:p>
            <a:pPr marL="0" indent="0">
              <a:buNone/>
            </a:pPr>
            <a:endParaRPr lang="en-US" dirty="0"/>
          </a:p>
          <a:p>
            <a:r>
              <a:rPr lang="en-US" dirty="0"/>
              <a:t>7. The Establishment of the Peasantry, 1838 to 1900.</a:t>
            </a:r>
          </a:p>
          <a:p>
            <a:r>
              <a:rPr lang="en-US" dirty="0"/>
              <a:t>8. The United States’ influence in the Caribbean.</a:t>
            </a:r>
          </a:p>
          <a:p>
            <a:r>
              <a:rPr lang="en-US" dirty="0"/>
              <a:t>9. Popular Protests in the 1930s.</a:t>
            </a:r>
          </a:p>
          <a:p>
            <a:r>
              <a:rPr lang="en-US" dirty="0"/>
              <a:t>10. Movements towards Independence and Regional Integration up to 1985.</a:t>
            </a:r>
          </a:p>
        </p:txBody>
      </p:sp>
    </p:spTree>
    <p:extLst>
      <p:ext uri="{BB962C8B-B14F-4D97-AF65-F5344CB8AC3E}">
        <p14:creationId xmlns:p14="http://schemas.microsoft.com/office/powerpoint/2010/main" val="2333662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11698-2E95-4F02-9F50-14628DD6C1DD}"/>
              </a:ext>
            </a:extLst>
          </p:cNvPr>
          <p:cNvSpPr>
            <a:spLocks noGrp="1"/>
          </p:cNvSpPr>
          <p:nvPr>
            <p:ph type="title"/>
          </p:nvPr>
        </p:nvSpPr>
        <p:spPr/>
        <p:txBody>
          <a:bodyPr/>
          <a:lstStyle/>
          <a:p>
            <a:pPr algn="ctr"/>
            <a:r>
              <a:rPr lang="en-US" dirty="0">
                <a:latin typeface="Algerian" panose="04020705040A02060702" pitchFamily="82" charset="0"/>
              </a:rPr>
              <a:t>The Themes</a:t>
            </a:r>
          </a:p>
        </p:txBody>
      </p:sp>
      <p:pic>
        <p:nvPicPr>
          <p:cNvPr id="5" name="Content Placeholder 4">
            <a:extLst>
              <a:ext uri="{FF2B5EF4-FFF2-40B4-BE49-F238E27FC236}">
                <a16:creationId xmlns:a16="http://schemas.microsoft.com/office/drawing/2014/main" id="{BE64B378-450A-43C1-BFF1-5A6889B87915}"/>
              </a:ext>
            </a:extLst>
          </p:cNvPr>
          <p:cNvPicPr>
            <a:picLocks noGrp="1" noChangeAspect="1"/>
          </p:cNvPicPr>
          <p:nvPr>
            <p:ph idx="1"/>
          </p:nvPr>
        </p:nvPicPr>
        <p:blipFill>
          <a:blip r:embed="rId2"/>
          <a:stretch>
            <a:fillRect/>
          </a:stretch>
        </p:blipFill>
        <p:spPr>
          <a:xfrm>
            <a:off x="2360612" y="1473200"/>
            <a:ext cx="7467599" cy="5496004"/>
          </a:xfrm>
        </p:spPr>
      </p:pic>
    </p:spTree>
    <p:extLst>
      <p:ext uri="{BB962C8B-B14F-4D97-AF65-F5344CB8AC3E}">
        <p14:creationId xmlns:p14="http://schemas.microsoft.com/office/powerpoint/2010/main" val="3815508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195C3-1EF9-4238-BBA0-EF84DB96A939}"/>
              </a:ext>
            </a:extLst>
          </p:cNvPr>
          <p:cNvSpPr>
            <a:spLocks noGrp="1"/>
          </p:cNvSpPr>
          <p:nvPr>
            <p:ph type="title"/>
          </p:nvPr>
        </p:nvSpPr>
        <p:spPr/>
        <p:txBody>
          <a:bodyPr/>
          <a:lstStyle/>
          <a:p>
            <a:pPr algn="ctr"/>
            <a:r>
              <a:rPr lang="en-US" dirty="0">
                <a:latin typeface="Algerian" panose="04020705040A02060702" pitchFamily="82" charset="0"/>
              </a:rPr>
              <a:t>FORMAT OF THE EXAMINATIONS</a:t>
            </a:r>
          </a:p>
        </p:txBody>
      </p:sp>
      <p:sp>
        <p:nvSpPr>
          <p:cNvPr id="3" name="Content Placeholder 2">
            <a:extLst>
              <a:ext uri="{FF2B5EF4-FFF2-40B4-BE49-F238E27FC236}">
                <a16:creationId xmlns:a16="http://schemas.microsoft.com/office/drawing/2014/main" id="{9F4A4E70-D780-461C-AB4F-91420A21BC0B}"/>
              </a:ext>
            </a:extLst>
          </p:cNvPr>
          <p:cNvSpPr>
            <a:spLocks noGrp="1"/>
          </p:cNvSpPr>
          <p:nvPr>
            <p:ph sz="half" idx="1"/>
          </p:nvPr>
        </p:nvSpPr>
        <p:spPr/>
        <p:txBody>
          <a:bodyPr>
            <a:noAutofit/>
          </a:bodyPr>
          <a:lstStyle/>
          <a:p>
            <a:r>
              <a:rPr lang="en-US" dirty="0"/>
              <a:t>PAPER 01 (60 marks)</a:t>
            </a:r>
          </a:p>
          <a:p>
            <a:r>
              <a:rPr lang="en-US" dirty="0"/>
              <a:t>1 hour 15 minutes (35%)</a:t>
            </a:r>
          </a:p>
          <a:p>
            <a:r>
              <a:rPr lang="en-US" dirty="0"/>
              <a:t>This paper consists of 60 multiple-choice items based on the Core.</a:t>
            </a:r>
          </a:p>
        </p:txBody>
      </p:sp>
      <p:sp>
        <p:nvSpPr>
          <p:cNvPr id="4" name="Content Placeholder 3">
            <a:extLst>
              <a:ext uri="{FF2B5EF4-FFF2-40B4-BE49-F238E27FC236}">
                <a16:creationId xmlns:a16="http://schemas.microsoft.com/office/drawing/2014/main" id="{5F367E14-C7FD-45C0-BCAB-4CBC320361E4}"/>
              </a:ext>
            </a:extLst>
          </p:cNvPr>
          <p:cNvSpPr>
            <a:spLocks noGrp="1"/>
          </p:cNvSpPr>
          <p:nvPr>
            <p:ph sz="half" idx="2"/>
          </p:nvPr>
        </p:nvSpPr>
        <p:spPr/>
        <p:txBody>
          <a:bodyPr>
            <a:normAutofit/>
          </a:bodyPr>
          <a:lstStyle/>
          <a:p>
            <a:r>
              <a:rPr lang="en-US" dirty="0"/>
              <a:t>PAPER 02 (75 marks)</a:t>
            </a:r>
          </a:p>
          <a:p>
            <a:r>
              <a:rPr lang="en-US" dirty="0"/>
              <a:t>2 hours(44%)</a:t>
            </a:r>
          </a:p>
          <a:p>
            <a:r>
              <a:rPr lang="en-US" dirty="0"/>
              <a:t>This paper consists of 18 questions with two questions set on each of the nine themes. The paper is divided into three sections and candidates are required to answer three questions, one from each section.</a:t>
            </a:r>
          </a:p>
        </p:txBody>
      </p:sp>
    </p:spTree>
    <p:extLst>
      <p:ext uri="{BB962C8B-B14F-4D97-AF65-F5344CB8AC3E}">
        <p14:creationId xmlns:p14="http://schemas.microsoft.com/office/powerpoint/2010/main" val="698781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DD96E-4208-45A0-AE2B-0FA78C6327D6}"/>
              </a:ext>
            </a:extLst>
          </p:cNvPr>
          <p:cNvSpPr>
            <a:spLocks noGrp="1"/>
          </p:cNvSpPr>
          <p:nvPr>
            <p:ph type="title"/>
          </p:nvPr>
        </p:nvSpPr>
        <p:spPr/>
        <p:txBody>
          <a:bodyPr/>
          <a:lstStyle/>
          <a:p>
            <a:pPr algn="ctr"/>
            <a:r>
              <a:rPr lang="en-US" dirty="0">
                <a:latin typeface="Algerian" panose="04020705040A02060702" pitchFamily="82" charset="0"/>
              </a:rPr>
              <a:t>FORMAT OF THE EXAMINATIONS</a:t>
            </a:r>
          </a:p>
        </p:txBody>
      </p:sp>
      <p:sp>
        <p:nvSpPr>
          <p:cNvPr id="3" name="Content Placeholder 2">
            <a:extLst>
              <a:ext uri="{FF2B5EF4-FFF2-40B4-BE49-F238E27FC236}">
                <a16:creationId xmlns:a16="http://schemas.microsoft.com/office/drawing/2014/main" id="{C8FC3568-6F35-4868-AD2C-FBBD9A73A728}"/>
              </a:ext>
            </a:extLst>
          </p:cNvPr>
          <p:cNvSpPr>
            <a:spLocks noGrp="1"/>
          </p:cNvSpPr>
          <p:nvPr>
            <p:ph idx="1"/>
          </p:nvPr>
        </p:nvSpPr>
        <p:spPr/>
        <p:txBody>
          <a:bodyPr>
            <a:normAutofit/>
          </a:bodyPr>
          <a:lstStyle/>
          <a:p>
            <a:r>
              <a:rPr lang="en-US" sz="4000" dirty="0"/>
              <a:t>PAPER 03/1</a:t>
            </a:r>
          </a:p>
          <a:p>
            <a:r>
              <a:rPr lang="en-US" sz="4000" dirty="0"/>
              <a:t>(35 marks) (21%)</a:t>
            </a:r>
          </a:p>
          <a:p>
            <a:r>
              <a:rPr lang="en-US" sz="4000" dirty="0"/>
              <a:t>One project set and marked by the school, using the mark scheme provided on page 26 of the syllabus.</a:t>
            </a:r>
          </a:p>
        </p:txBody>
      </p:sp>
    </p:spTree>
    <p:extLst>
      <p:ext uri="{BB962C8B-B14F-4D97-AF65-F5344CB8AC3E}">
        <p14:creationId xmlns:p14="http://schemas.microsoft.com/office/powerpoint/2010/main" val="831215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04D9C-23AD-4DEF-A730-16D6C16C2D2B}"/>
              </a:ext>
            </a:extLst>
          </p:cNvPr>
          <p:cNvSpPr>
            <a:spLocks noGrp="1"/>
          </p:cNvSpPr>
          <p:nvPr>
            <p:ph type="title"/>
          </p:nvPr>
        </p:nvSpPr>
        <p:spPr/>
        <p:txBody>
          <a:bodyPr/>
          <a:lstStyle/>
          <a:p>
            <a:pPr algn="ctr"/>
            <a:r>
              <a:rPr lang="en-US" dirty="0">
                <a:latin typeface="Algerian" panose="04020705040A02060702" pitchFamily="82" charset="0"/>
              </a:rPr>
              <a:t>Textbooks</a:t>
            </a:r>
          </a:p>
        </p:txBody>
      </p:sp>
      <p:sp>
        <p:nvSpPr>
          <p:cNvPr id="3" name="Text Placeholder 2">
            <a:extLst>
              <a:ext uri="{FF2B5EF4-FFF2-40B4-BE49-F238E27FC236}">
                <a16:creationId xmlns:a16="http://schemas.microsoft.com/office/drawing/2014/main" id="{424F3A38-B4FB-4C88-A446-96A014A944CE}"/>
              </a:ext>
            </a:extLst>
          </p:cNvPr>
          <p:cNvSpPr>
            <a:spLocks noGrp="1"/>
          </p:cNvSpPr>
          <p:nvPr>
            <p:ph type="body" idx="1"/>
          </p:nvPr>
        </p:nvSpPr>
        <p:spPr/>
        <p:txBody>
          <a:bodyPr/>
          <a:lstStyle/>
          <a:p>
            <a:r>
              <a:rPr lang="en-US" dirty="0"/>
              <a:t>Rental textbooks</a:t>
            </a:r>
          </a:p>
        </p:txBody>
      </p:sp>
      <p:sp>
        <p:nvSpPr>
          <p:cNvPr id="4" name="Content Placeholder 3">
            <a:extLst>
              <a:ext uri="{FF2B5EF4-FFF2-40B4-BE49-F238E27FC236}">
                <a16:creationId xmlns:a16="http://schemas.microsoft.com/office/drawing/2014/main" id="{80939E6C-C9F4-437F-84B8-AC0BA73F2DFB}"/>
              </a:ext>
            </a:extLst>
          </p:cNvPr>
          <p:cNvSpPr>
            <a:spLocks noGrp="1"/>
          </p:cNvSpPr>
          <p:nvPr>
            <p:ph sz="half" idx="2"/>
          </p:nvPr>
        </p:nvSpPr>
        <p:spPr/>
        <p:txBody>
          <a:bodyPr>
            <a:normAutofit/>
          </a:bodyPr>
          <a:lstStyle/>
          <a:p>
            <a:r>
              <a:rPr lang="en-US" sz="2400" dirty="0"/>
              <a:t>Amerindians to Africans (2ndEdition) – R. Greenwood &amp; S. </a:t>
            </a:r>
            <a:r>
              <a:rPr lang="en-US" sz="2400" dirty="0" err="1"/>
              <a:t>Hamber</a:t>
            </a:r>
            <a:endParaRPr lang="en-US" sz="2400" dirty="0"/>
          </a:p>
          <a:p>
            <a:r>
              <a:rPr lang="en-US" sz="2400" dirty="0"/>
              <a:t>Emancipation to Emigration (2nd Edition) – R. Greenwood &amp; S. </a:t>
            </a:r>
            <a:r>
              <a:rPr lang="en-US" sz="2400" dirty="0" err="1"/>
              <a:t>Hamber</a:t>
            </a:r>
            <a:r>
              <a:rPr lang="en-US" sz="2400" dirty="0"/>
              <a:t>)</a:t>
            </a:r>
          </a:p>
          <a:p>
            <a:r>
              <a:rPr lang="en-US" sz="2400" dirty="0"/>
              <a:t>Caribbean Story Book 1(3rdEdition)-</a:t>
            </a:r>
            <a:r>
              <a:rPr lang="en-US" sz="2400" dirty="0" err="1"/>
              <a:t>W.Claypole&amp;J</a:t>
            </a:r>
            <a:r>
              <a:rPr lang="en-US" sz="2400" dirty="0"/>
              <a:t>. </a:t>
            </a:r>
            <a:r>
              <a:rPr lang="en-US" sz="2400" dirty="0" err="1"/>
              <a:t>Robottom</a:t>
            </a:r>
            <a:endParaRPr lang="en-US" sz="2400" dirty="0"/>
          </a:p>
        </p:txBody>
      </p:sp>
      <p:sp>
        <p:nvSpPr>
          <p:cNvPr id="5" name="Text Placeholder 4">
            <a:extLst>
              <a:ext uri="{FF2B5EF4-FFF2-40B4-BE49-F238E27FC236}">
                <a16:creationId xmlns:a16="http://schemas.microsoft.com/office/drawing/2014/main" id="{E627FE31-CF96-4075-A6FA-26BEE646653A}"/>
              </a:ext>
            </a:extLst>
          </p:cNvPr>
          <p:cNvSpPr>
            <a:spLocks noGrp="1"/>
          </p:cNvSpPr>
          <p:nvPr>
            <p:ph type="body" sz="quarter" idx="3"/>
          </p:nvPr>
        </p:nvSpPr>
        <p:spPr/>
        <p:txBody>
          <a:bodyPr/>
          <a:lstStyle/>
          <a:p>
            <a:r>
              <a:rPr lang="en-US" dirty="0"/>
              <a:t>Supplementary textbooks</a:t>
            </a:r>
          </a:p>
        </p:txBody>
      </p:sp>
      <p:sp>
        <p:nvSpPr>
          <p:cNvPr id="6" name="Content Placeholder 5">
            <a:extLst>
              <a:ext uri="{FF2B5EF4-FFF2-40B4-BE49-F238E27FC236}">
                <a16:creationId xmlns:a16="http://schemas.microsoft.com/office/drawing/2014/main" id="{52804E63-ED91-4F36-AE2E-945AE900C486}"/>
              </a:ext>
            </a:extLst>
          </p:cNvPr>
          <p:cNvSpPr>
            <a:spLocks noGrp="1"/>
          </p:cNvSpPr>
          <p:nvPr>
            <p:ph sz="quarter" idx="4"/>
          </p:nvPr>
        </p:nvSpPr>
        <p:spPr/>
        <p:txBody>
          <a:bodyPr>
            <a:normAutofit/>
          </a:bodyPr>
          <a:lstStyle/>
          <a:p>
            <a:r>
              <a:rPr lang="en-US" sz="2400" dirty="0"/>
              <a:t>Caribbean History:  Foundations Book 1 – W. </a:t>
            </a:r>
            <a:r>
              <a:rPr lang="en-US" sz="2400" dirty="0" err="1"/>
              <a:t>Claypole</a:t>
            </a:r>
            <a:r>
              <a:rPr lang="en-US" sz="2400" dirty="0"/>
              <a:t> and John </a:t>
            </a:r>
            <a:r>
              <a:rPr lang="en-US" sz="2400" dirty="0" err="1"/>
              <a:t>Robottom</a:t>
            </a:r>
            <a:endParaRPr lang="en-US" sz="2400" dirty="0"/>
          </a:p>
          <a:p>
            <a:r>
              <a:rPr lang="en-US" sz="2400" dirty="0"/>
              <a:t>Lest You Forget Series – Doris Hamilton-Willie</a:t>
            </a:r>
          </a:p>
          <a:p>
            <a:r>
              <a:rPr lang="en-US" sz="2400" dirty="0"/>
              <a:t>Caribbean History Syllabus</a:t>
            </a:r>
          </a:p>
        </p:txBody>
      </p:sp>
    </p:spTree>
    <p:extLst>
      <p:ext uri="{BB962C8B-B14F-4D97-AF65-F5344CB8AC3E}">
        <p14:creationId xmlns:p14="http://schemas.microsoft.com/office/powerpoint/2010/main" val="631764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lgerian" panose="04020705040A02060702" pitchFamily="82" charset="0"/>
              </a:rPr>
              <a:t>Assessment</a:t>
            </a:r>
          </a:p>
        </p:txBody>
      </p:sp>
      <p:sp>
        <p:nvSpPr>
          <p:cNvPr id="3" name="Content Placeholder 2"/>
          <p:cNvSpPr>
            <a:spLocks noGrp="1"/>
          </p:cNvSpPr>
          <p:nvPr>
            <p:ph idx="1"/>
          </p:nvPr>
        </p:nvSpPr>
        <p:spPr/>
        <p:txBody>
          <a:bodyPr>
            <a:noAutofit/>
          </a:bodyPr>
          <a:lstStyle/>
          <a:p>
            <a:r>
              <a:rPr lang="en-US" sz="3200" dirty="0"/>
              <a:t>Grades will be needed to generate your term’s report</a:t>
            </a:r>
          </a:p>
          <a:p>
            <a:r>
              <a:rPr lang="en-US" sz="3200" dirty="0"/>
              <a:t>You are required to have at least  4 graded pieces for each semester.</a:t>
            </a:r>
          </a:p>
          <a:p>
            <a:r>
              <a:rPr lang="en-US" sz="3200" dirty="0"/>
              <a:t>Assessment will take the form of multiple choice, short answer questions and essays.</a:t>
            </a:r>
          </a:p>
          <a:p>
            <a:r>
              <a:rPr lang="en-US" sz="3200" dirty="0"/>
              <a:t>Feedback from assessment will be provided within a two week period.</a:t>
            </a:r>
          </a:p>
        </p:txBody>
      </p:sp>
    </p:spTree>
    <p:extLst>
      <p:ext uri="{BB962C8B-B14F-4D97-AF65-F5344CB8AC3E}">
        <p14:creationId xmlns:p14="http://schemas.microsoft.com/office/powerpoint/2010/main" val="4003618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4D8232-3E3E-4FC2-B92B-BA18F20BE4A7}"/>
              </a:ext>
            </a:extLst>
          </p:cNvPr>
          <p:cNvPicPr>
            <a:picLocks noChangeAspect="1"/>
          </p:cNvPicPr>
          <p:nvPr/>
        </p:nvPicPr>
        <p:blipFill>
          <a:blip r:embed="rId2"/>
          <a:stretch>
            <a:fillRect/>
          </a:stretch>
        </p:blipFill>
        <p:spPr>
          <a:xfrm>
            <a:off x="-1" y="0"/>
            <a:ext cx="12188825" cy="6858000"/>
          </a:xfrm>
          <a:prstGeom prst="rect">
            <a:avLst/>
          </a:prstGeom>
        </p:spPr>
      </p:pic>
    </p:spTree>
    <p:extLst>
      <p:ext uri="{BB962C8B-B14F-4D97-AF65-F5344CB8AC3E}">
        <p14:creationId xmlns:p14="http://schemas.microsoft.com/office/powerpoint/2010/main" val="311158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AFF3D-259F-4EB9-BFF1-D48E7057A551}"/>
              </a:ext>
            </a:extLst>
          </p:cNvPr>
          <p:cNvSpPr>
            <a:spLocks noGrp="1"/>
          </p:cNvSpPr>
          <p:nvPr>
            <p:ph type="title"/>
          </p:nvPr>
        </p:nvSpPr>
        <p:spPr/>
        <p:txBody>
          <a:bodyPr/>
          <a:lstStyle/>
          <a:p>
            <a:pPr algn="ctr"/>
            <a:r>
              <a:rPr lang="en-US" dirty="0"/>
              <a:t> </a:t>
            </a:r>
            <a:r>
              <a:rPr lang="en-US" dirty="0">
                <a:latin typeface="Algerian" panose="04020705040A02060702" pitchFamily="82" charset="0"/>
              </a:rPr>
              <a:t>Quiz – True or False</a:t>
            </a:r>
          </a:p>
        </p:txBody>
      </p:sp>
      <p:sp>
        <p:nvSpPr>
          <p:cNvPr id="3" name="Content Placeholder 2">
            <a:extLst>
              <a:ext uri="{FF2B5EF4-FFF2-40B4-BE49-F238E27FC236}">
                <a16:creationId xmlns:a16="http://schemas.microsoft.com/office/drawing/2014/main" id="{84118123-C05A-463E-84FC-DA066163D031}"/>
              </a:ext>
            </a:extLst>
          </p:cNvPr>
          <p:cNvSpPr>
            <a:spLocks noGrp="1"/>
          </p:cNvSpPr>
          <p:nvPr>
            <p:ph idx="1"/>
          </p:nvPr>
        </p:nvSpPr>
        <p:spPr/>
        <p:txBody>
          <a:bodyPr/>
          <a:lstStyle/>
          <a:p>
            <a:r>
              <a:rPr lang="en-US" sz="3200" dirty="0"/>
              <a:t>Your teacher’s email address is suzettehaye@yahoo.com</a:t>
            </a:r>
          </a:p>
          <a:p>
            <a:r>
              <a:rPr lang="en-US" sz="3200" dirty="0"/>
              <a:t>A copy of the Caribbean History syllabus CAN be found on Marymount’s website.</a:t>
            </a:r>
          </a:p>
          <a:p>
            <a:r>
              <a:rPr lang="en-US" sz="3200" dirty="0"/>
              <a:t>Students MUST complete their assignments by the due date given.</a:t>
            </a:r>
          </a:p>
          <a:p>
            <a:r>
              <a:rPr lang="en-US" sz="3200" dirty="0"/>
              <a:t>Students only need 2 grades for this semester.</a:t>
            </a:r>
          </a:p>
          <a:p>
            <a:endParaRPr lang="en-US" dirty="0"/>
          </a:p>
          <a:p>
            <a:endParaRPr lang="en-US" dirty="0"/>
          </a:p>
        </p:txBody>
      </p:sp>
    </p:spTree>
    <p:extLst>
      <p:ext uri="{BB962C8B-B14F-4D97-AF65-F5344CB8AC3E}">
        <p14:creationId xmlns:p14="http://schemas.microsoft.com/office/powerpoint/2010/main" val="7662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9B242-57B8-4747-A6C4-47D4AD77ECCF}"/>
              </a:ext>
            </a:extLst>
          </p:cNvPr>
          <p:cNvSpPr>
            <a:spLocks noGrp="1"/>
          </p:cNvSpPr>
          <p:nvPr>
            <p:ph type="title"/>
          </p:nvPr>
        </p:nvSpPr>
        <p:spPr/>
        <p:txBody>
          <a:bodyPr/>
          <a:lstStyle/>
          <a:p>
            <a:pPr algn="ctr"/>
            <a:r>
              <a:rPr lang="en-US" dirty="0">
                <a:latin typeface="Algerian" panose="04020705040A02060702" pitchFamily="82" charset="0"/>
              </a:rPr>
              <a:t>Quiz- Short Answers</a:t>
            </a:r>
          </a:p>
        </p:txBody>
      </p:sp>
      <p:sp>
        <p:nvSpPr>
          <p:cNvPr id="3" name="Content Placeholder 2">
            <a:extLst>
              <a:ext uri="{FF2B5EF4-FFF2-40B4-BE49-F238E27FC236}">
                <a16:creationId xmlns:a16="http://schemas.microsoft.com/office/drawing/2014/main" id="{A11F4B91-30C0-4E06-A0BA-83DE7C3A5CAF}"/>
              </a:ext>
            </a:extLst>
          </p:cNvPr>
          <p:cNvSpPr>
            <a:spLocks noGrp="1"/>
          </p:cNvSpPr>
          <p:nvPr>
            <p:ph idx="1"/>
          </p:nvPr>
        </p:nvSpPr>
        <p:spPr/>
        <p:txBody>
          <a:bodyPr>
            <a:normAutofit lnSpcReduction="10000"/>
          </a:bodyPr>
          <a:lstStyle/>
          <a:p>
            <a:r>
              <a:rPr lang="en-US" sz="3600" dirty="0"/>
              <a:t>State the number of themes in the syllabus?</a:t>
            </a:r>
          </a:p>
          <a:p>
            <a:r>
              <a:rPr lang="en-US" sz="3600" dirty="0"/>
              <a:t>How many themes are to be studied in detail?</a:t>
            </a:r>
          </a:p>
          <a:p>
            <a:r>
              <a:rPr lang="en-US" sz="3600" dirty="0"/>
              <a:t>List five topics that are to be studies from of the core?</a:t>
            </a:r>
          </a:p>
          <a:p>
            <a:r>
              <a:rPr lang="en-US" sz="3600" dirty="0"/>
              <a:t>Explain the importance of the SBA.</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040102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Welcome!</a:t>
            </a:r>
          </a:p>
        </p:txBody>
      </p:sp>
      <p:sp>
        <p:nvSpPr>
          <p:cNvPr id="3" name="Subtitle 2"/>
          <p:cNvSpPr>
            <a:spLocks noGrp="1"/>
          </p:cNvSpPr>
          <p:nvPr>
            <p:ph type="subTitle" idx="1"/>
          </p:nvPr>
        </p:nvSpPr>
        <p:spPr/>
        <p:txBody>
          <a:bodyPr/>
          <a:lstStyle/>
          <a:p>
            <a:r>
              <a:rPr lang="en-US" dirty="0"/>
              <a:t>[2020-2021] Historians</a:t>
            </a:r>
          </a:p>
        </p:txBody>
      </p:sp>
    </p:spTree>
    <p:extLst>
      <p:ext uri="{BB962C8B-B14F-4D97-AF65-F5344CB8AC3E}">
        <p14:creationId xmlns:p14="http://schemas.microsoft.com/office/powerpoint/2010/main" val="17366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79204-CF11-4003-A319-3D7E23451080}"/>
              </a:ext>
            </a:extLst>
          </p:cNvPr>
          <p:cNvSpPr>
            <a:spLocks noGrp="1"/>
          </p:cNvSpPr>
          <p:nvPr>
            <p:ph type="title"/>
          </p:nvPr>
        </p:nvSpPr>
        <p:spPr/>
        <p:txBody>
          <a:bodyPr/>
          <a:lstStyle/>
          <a:p>
            <a:pPr algn="ctr"/>
            <a:r>
              <a:rPr lang="en-US" dirty="0">
                <a:latin typeface="Algerian" panose="04020705040A02060702" pitchFamily="82" charset="0"/>
              </a:rPr>
              <a:t>Quiz- Short Answers</a:t>
            </a:r>
          </a:p>
        </p:txBody>
      </p:sp>
      <p:sp>
        <p:nvSpPr>
          <p:cNvPr id="3" name="Content Placeholder 2">
            <a:extLst>
              <a:ext uri="{FF2B5EF4-FFF2-40B4-BE49-F238E27FC236}">
                <a16:creationId xmlns:a16="http://schemas.microsoft.com/office/drawing/2014/main" id="{AE4A35AF-8F07-43E2-B16A-BF0D51BD33D1}"/>
              </a:ext>
            </a:extLst>
          </p:cNvPr>
          <p:cNvSpPr>
            <a:spLocks noGrp="1"/>
          </p:cNvSpPr>
          <p:nvPr>
            <p:ph idx="1"/>
          </p:nvPr>
        </p:nvSpPr>
        <p:spPr/>
        <p:txBody>
          <a:bodyPr>
            <a:normAutofit/>
          </a:bodyPr>
          <a:lstStyle/>
          <a:p>
            <a:pPr marL="0" indent="0" algn="ctr">
              <a:buNone/>
            </a:pPr>
            <a:endParaRPr lang="en-US" sz="3600" dirty="0"/>
          </a:p>
          <a:p>
            <a:pPr marL="0" indent="0" algn="ctr">
              <a:buNone/>
            </a:pPr>
            <a:endParaRPr lang="en-US" sz="3600" dirty="0"/>
          </a:p>
          <a:p>
            <a:pPr marL="0" indent="0" algn="ctr">
              <a:buNone/>
            </a:pPr>
            <a:r>
              <a:rPr lang="en-US" sz="3600" dirty="0"/>
              <a:t>Explain the importance of History!</a:t>
            </a:r>
          </a:p>
        </p:txBody>
      </p:sp>
    </p:spTree>
    <p:extLst>
      <p:ext uri="{BB962C8B-B14F-4D97-AF65-F5344CB8AC3E}">
        <p14:creationId xmlns:p14="http://schemas.microsoft.com/office/powerpoint/2010/main" val="52538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67219-F84E-4175-8E52-41DA34756B62}"/>
              </a:ext>
            </a:extLst>
          </p:cNvPr>
          <p:cNvPicPr>
            <a:picLocks noChangeAspect="1"/>
          </p:cNvPicPr>
          <p:nvPr/>
        </p:nvPicPr>
        <p:blipFill>
          <a:blip r:embed="rId2"/>
          <a:stretch>
            <a:fillRect/>
          </a:stretch>
        </p:blipFill>
        <p:spPr>
          <a:xfrm>
            <a:off x="0" y="-381000"/>
            <a:ext cx="12419012" cy="7620000"/>
          </a:xfrm>
          <a:prstGeom prst="rect">
            <a:avLst/>
          </a:prstGeom>
        </p:spPr>
      </p:pic>
    </p:spTree>
    <p:extLst>
      <p:ext uri="{BB962C8B-B14F-4D97-AF65-F5344CB8AC3E}">
        <p14:creationId xmlns:p14="http://schemas.microsoft.com/office/powerpoint/2010/main" val="4054557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lgerian" panose="04020705040A02060702" pitchFamily="82" charset="0"/>
              </a:rPr>
              <a:t>Agenda</a:t>
            </a:r>
          </a:p>
        </p:txBody>
      </p:sp>
      <p:sp>
        <p:nvSpPr>
          <p:cNvPr id="3" name="Content Placeholder 2"/>
          <p:cNvSpPr>
            <a:spLocks noGrp="1"/>
          </p:cNvSpPr>
          <p:nvPr>
            <p:ph idx="1"/>
          </p:nvPr>
        </p:nvSpPr>
        <p:spPr/>
        <p:txBody>
          <a:bodyPr/>
          <a:lstStyle/>
          <a:p>
            <a:r>
              <a:rPr lang="en-US" sz="3600" dirty="0"/>
              <a:t>Introductions </a:t>
            </a:r>
          </a:p>
          <a:p>
            <a:r>
              <a:rPr lang="en-US" sz="3600" dirty="0"/>
              <a:t>Classroom Expectations</a:t>
            </a:r>
          </a:p>
          <a:p>
            <a:r>
              <a:rPr lang="en-US" sz="3600" dirty="0"/>
              <a:t>Introduction to the syllabus</a:t>
            </a:r>
          </a:p>
          <a:p>
            <a:r>
              <a:rPr lang="en-US" sz="3600" dirty="0"/>
              <a:t>Textbooks</a:t>
            </a:r>
          </a:p>
          <a:p>
            <a:r>
              <a:rPr lang="en-US" sz="3600" dirty="0"/>
              <a:t>Assessment</a:t>
            </a:r>
          </a:p>
          <a:p>
            <a:pPr marL="0" indent="0">
              <a:buNone/>
            </a:pPr>
            <a:endParaRPr lang="en-US" dirty="0"/>
          </a:p>
        </p:txBody>
      </p:sp>
    </p:spTree>
    <p:extLst>
      <p:ext uri="{BB962C8B-B14F-4D97-AF65-F5344CB8AC3E}">
        <p14:creationId xmlns:p14="http://schemas.microsoft.com/office/powerpoint/2010/main" val="1153074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0905A-6BBB-4A31-A4AF-CC643CF9AF4E}"/>
              </a:ext>
            </a:extLst>
          </p:cNvPr>
          <p:cNvSpPr>
            <a:spLocks noGrp="1"/>
          </p:cNvSpPr>
          <p:nvPr>
            <p:ph type="title"/>
          </p:nvPr>
        </p:nvSpPr>
        <p:spPr/>
        <p:txBody>
          <a:bodyPr/>
          <a:lstStyle/>
          <a:p>
            <a:pPr algn="ctr"/>
            <a:r>
              <a:rPr lang="en-US" dirty="0">
                <a:latin typeface="Algerian" panose="04020705040A02060702" pitchFamily="82" charset="0"/>
                <a:cs typeface="Arial" panose="020B0604020202020204" pitchFamily="34" charset="0"/>
              </a:rPr>
              <a:t>Mrs. Haye-Bailey</a:t>
            </a:r>
          </a:p>
        </p:txBody>
      </p:sp>
      <p:pic>
        <p:nvPicPr>
          <p:cNvPr id="5" name="Content Placeholder 4">
            <a:extLst>
              <a:ext uri="{FF2B5EF4-FFF2-40B4-BE49-F238E27FC236}">
                <a16:creationId xmlns:a16="http://schemas.microsoft.com/office/drawing/2014/main" id="{AB5A3908-E32B-4FE3-A6AF-B72208EFC1FC}"/>
              </a:ext>
            </a:extLst>
          </p:cNvPr>
          <p:cNvPicPr>
            <a:picLocks noGrp="1" noChangeAspect="1"/>
          </p:cNvPicPr>
          <p:nvPr>
            <p:ph sz="half" idx="1"/>
          </p:nvPr>
        </p:nvPicPr>
        <p:blipFill>
          <a:blip r:embed="rId2"/>
          <a:stretch>
            <a:fillRect/>
          </a:stretch>
        </p:blipFill>
        <p:spPr>
          <a:xfrm>
            <a:off x="1370806" y="1701800"/>
            <a:ext cx="4470400" cy="4470400"/>
          </a:xfrm>
          <a:prstGeom prst="rect">
            <a:avLst/>
          </a:prstGeom>
        </p:spPr>
      </p:pic>
      <p:sp>
        <p:nvSpPr>
          <p:cNvPr id="4" name="Content Placeholder 3">
            <a:extLst>
              <a:ext uri="{FF2B5EF4-FFF2-40B4-BE49-F238E27FC236}">
                <a16:creationId xmlns:a16="http://schemas.microsoft.com/office/drawing/2014/main" id="{F72DF9F8-5ADE-46BF-B1C8-E54F2056E149}"/>
              </a:ext>
            </a:extLst>
          </p:cNvPr>
          <p:cNvSpPr>
            <a:spLocks noGrp="1"/>
          </p:cNvSpPr>
          <p:nvPr>
            <p:ph sz="half" idx="2"/>
          </p:nvPr>
        </p:nvSpPr>
        <p:spPr/>
        <p:txBody>
          <a:bodyPr>
            <a:noAutofit/>
          </a:bodyPr>
          <a:lstStyle/>
          <a:p>
            <a:r>
              <a:rPr lang="en-US" sz="4800" dirty="0"/>
              <a:t>History Teacher for 2020-2021</a:t>
            </a:r>
          </a:p>
          <a:p>
            <a:r>
              <a:rPr lang="en-US" sz="4800" dirty="0"/>
              <a:t>Email: Suzzettehaye@yahoo.com</a:t>
            </a:r>
          </a:p>
        </p:txBody>
      </p:sp>
    </p:spTree>
    <p:extLst>
      <p:ext uri="{BB962C8B-B14F-4D97-AF65-F5344CB8AC3E}">
        <p14:creationId xmlns:p14="http://schemas.microsoft.com/office/powerpoint/2010/main" val="87587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EEA78-E5CA-4AB6-B2FC-7243BE6AC6D0}"/>
              </a:ext>
            </a:extLst>
          </p:cNvPr>
          <p:cNvSpPr>
            <a:spLocks noGrp="1"/>
          </p:cNvSpPr>
          <p:nvPr>
            <p:ph type="title"/>
          </p:nvPr>
        </p:nvSpPr>
        <p:spPr/>
        <p:txBody>
          <a:bodyPr/>
          <a:lstStyle/>
          <a:p>
            <a:pPr algn="ctr"/>
            <a:r>
              <a:rPr lang="en-US" dirty="0">
                <a:latin typeface="Algerian" panose="04020705040A02060702" pitchFamily="82" charset="0"/>
              </a:rPr>
              <a:t>Getting To Know You</a:t>
            </a:r>
          </a:p>
        </p:txBody>
      </p:sp>
      <p:sp>
        <p:nvSpPr>
          <p:cNvPr id="3" name="Content Placeholder 2">
            <a:extLst>
              <a:ext uri="{FF2B5EF4-FFF2-40B4-BE49-F238E27FC236}">
                <a16:creationId xmlns:a16="http://schemas.microsoft.com/office/drawing/2014/main" id="{C81F2BC8-A7DE-4DC4-8533-45C1B931E084}"/>
              </a:ext>
            </a:extLst>
          </p:cNvPr>
          <p:cNvSpPr>
            <a:spLocks noGrp="1"/>
          </p:cNvSpPr>
          <p:nvPr>
            <p:ph idx="1"/>
          </p:nvPr>
        </p:nvSpPr>
        <p:spPr/>
        <p:txBody>
          <a:bodyPr/>
          <a:lstStyle/>
          <a:p>
            <a:r>
              <a:rPr lang="en-US" sz="3600" dirty="0"/>
              <a:t>State your full name</a:t>
            </a:r>
          </a:p>
          <a:p>
            <a:r>
              <a:rPr lang="en-US" sz="3600" dirty="0"/>
              <a:t>State whether or not you think history is important</a:t>
            </a:r>
          </a:p>
          <a:p>
            <a:r>
              <a:rPr lang="en-US" sz="3600" dirty="0"/>
              <a:t>What are your expectation of your teacher and your class?</a:t>
            </a:r>
          </a:p>
          <a:p>
            <a:endParaRPr lang="en-US" sz="3600" dirty="0"/>
          </a:p>
          <a:p>
            <a:pPr marL="0" indent="0">
              <a:buNone/>
            </a:pPr>
            <a:endParaRPr lang="en-US" dirty="0"/>
          </a:p>
          <a:p>
            <a:endParaRPr lang="en-US" dirty="0"/>
          </a:p>
        </p:txBody>
      </p:sp>
    </p:spTree>
    <p:extLst>
      <p:ext uri="{BB962C8B-B14F-4D97-AF65-F5344CB8AC3E}">
        <p14:creationId xmlns:p14="http://schemas.microsoft.com/office/powerpoint/2010/main" val="2182581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AA8F4-D6AE-40F2-BF3F-DDB694C0EC41}"/>
              </a:ext>
            </a:extLst>
          </p:cNvPr>
          <p:cNvSpPr>
            <a:spLocks noGrp="1"/>
          </p:cNvSpPr>
          <p:nvPr>
            <p:ph type="title"/>
          </p:nvPr>
        </p:nvSpPr>
        <p:spPr/>
        <p:txBody>
          <a:bodyPr/>
          <a:lstStyle/>
          <a:p>
            <a:pPr algn="ctr"/>
            <a:r>
              <a:rPr lang="en-US" dirty="0">
                <a:latin typeface="Algerian" panose="04020705040A02060702" pitchFamily="82" charset="0"/>
              </a:rPr>
              <a:t>Expectations</a:t>
            </a:r>
          </a:p>
        </p:txBody>
      </p:sp>
      <p:sp>
        <p:nvSpPr>
          <p:cNvPr id="3" name="Content Placeholder 2">
            <a:extLst>
              <a:ext uri="{FF2B5EF4-FFF2-40B4-BE49-F238E27FC236}">
                <a16:creationId xmlns:a16="http://schemas.microsoft.com/office/drawing/2014/main" id="{8EBBF607-8A3D-450B-BE43-C7D66FD6B099}"/>
              </a:ext>
            </a:extLst>
          </p:cNvPr>
          <p:cNvSpPr>
            <a:spLocks noGrp="1"/>
          </p:cNvSpPr>
          <p:nvPr>
            <p:ph idx="1"/>
          </p:nvPr>
        </p:nvSpPr>
        <p:spPr/>
        <p:txBody>
          <a:bodyPr>
            <a:noAutofit/>
          </a:bodyPr>
          <a:lstStyle/>
          <a:p>
            <a:r>
              <a:rPr lang="en-US" sz="2800" dirty="0"/>
              <a:t>Be respectful!</a:t>
            </a:r>
          </a:p>
          <a:p>
            <a:r>
              <a:rPr lang="en-US" sz="2800" dirty="0"/>
              <a:t>Acquire a copy of the syllabus</a:t>
            </a:r>
          </a:p>
          <a:p>
            <a:r>
              <a:rPr lang="en-US" sz="2800" dirty="0"/>
              <a:t>Follow timetable and check for assignments.</a:t>
            </a:r>
          </a:p>
          <a:p>
            <a:r>
              <a:rPr lang="en-US" sz="2800" dirty="0"/>
              <a:t>Complete all assignments (on time)</a:t>
            </a:r>
          </a:p>
          <a:p>
            <a:r>
              <a:rPr lang="en-US" sz="2800" dirty="0"/>
              <a:t>Read! Read! Read!</a:t>
            </a:r>
          </a:p>
          <a:p>
            <a:r>
              <a:rPr lang="en-US" sz="2800" dirty="0"/>
              <a:t>Ask questions!</a:t>
            </a:r>
          </a:p>
          <a:p>
            <a:r>
              <a:rPr lang="en-US" sz="2800" dirty="0"/>
              <a:t>Ensure you are on time for any  scheduled video sessions </a:t>
            </a:r>
          </a:p>
        </p:txBody>
      </p:sp>
    </p:spTree>
    <p:extLst>
      <p:ext uri="{BB962C8B-B14F-4D97-AF65-F5344CB8AC3E}">
        <p14:creationId xmlns:p14="http://schemas.microsoft.com/office/powerpoint/2010/main" val="2929262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lgerian" panose="04020705040A02060702" pitchFamily="82" charset="0"/>
              </a:rPr>
              <a:t>Online platforms</a:t>
            </a:r>
          </a:p>
        </p:txBody>
      </p:sp>
      <p:sp>
        <p:nvSpPr>
          <p:cNvPr id="3" name="Content Placeholder 2"/>
          <p:cNvSpPr>
            <a:spLocks noGrp="1"/>
          </p:cNvSpPr>
          <p:nvPr>
            <p:ph idx="1"/>
          </p:nvPr>
        </p:nvSpPr>
        <p:spPr/>
        <p:txBody>
          <a:bodyPr>
            <a:normAutofit/>
          </a:bodyPr>
          <a:lstStyle/>
          <a:p>
            <a:r>
              <a:rPr lang="en-US" sz="3600" dirty="0"/>
              <a:t>Marymount’s website (</a:t>
            </a:r>
            <a:r>
              <a:rPr lang="en-US" sz="3600" dirty="0">
                <a:hlinkClick r:id="rId2"/>
              </a:rPr>
              <a:t>www.marymounthigh.com</a:t>
            </a:r>
            <a:r>
              <a:rPr lang="en-US" sz="3600" dirty="0"/>
              <a:t>)</a:t>
            </a:r>
          </a:p>
          <a:p>
            <a:r>
              <a:rPr lang="en-US" sz="3600" dirty="0"/>
              <a:t>Google Classroom </a:t>
            </a:r>
            <a:r>
              <a:rPr lang="en-US" sz="3600" dirty="0">
                <a:hlinkClick r:id="rId3"/>
              </a:rPr>
              <a:t>https://classroom.google.com/c/MTQzNzE5NTc5Nzk2?cjc=5igetgr</a:t>
            </a:r>
            <a:endParaRPr lang="en-US" sz="3600" dirty="0"/>
          </a:p>
          <a:p>
            <a:r>
              <a:rPr lang="en-US" sz="3600" dirty="0"/>
              <a:t>Zoom (Video Sessions)</a:t>
            </a:r>
          </a:p>
        </p:txBody>
      </p:sp>
    </p:spTree>
    <p:extLst>
      <p:ext uri="{BB962C8B-B14F-4D97-AF65-F5344CB8AC3E}">
        <p14:creationId xmlns:p14="http://schemas.microsoft.com/office/powerpoint/2010/main" val="1917223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1D01B-8758-436B-B360-581CC3CEC920}"/>
              </a:ext>
            </a:extLst>
          </p:cNvPr>
          <p:cNvSpPr>
            <a:spLocks noGrp="1"/>
          </p:cNvSpPr>
          <p:nvPr>
            <p:ph type="title"/>
          </p:nvPr>
        </p:nvSpPr>
        <p:spPr/>
        <p:txBody>
          <a:bodyPr/>
          <a:lstStyle/>
          <a:p>
            <a:pPr algn="ctr"/>
            <a:r>
              <a:rPr lang="en-US" dirty="0">
                <a:latin typeface="Algerian" panose="04020705040A02060702" pitchFamily="82" charset="0"/>
              </a:rPr>
              <a:t>CSEC Requirements</a:t>
            </a:r>
          </a:p>
        </p:txBody>
      </p:sp>
      <p:sp>
        <p:nvSpPr>
          <p:cNvPr id="7" name="Content Placeholder 6">
            <a:extLst>
              <a:ext uri="{FF2B5EF4-FFF2-40B4-BE49-F238E27FC236}">
                <a16:creationId xmlns:a16="http://schemas.microsoft.com/office/drawing/2014/main" id="{F08363ED-6144-4D4B-BE63-858DBDFD8183}"/>
              </a:ext>
            </a:extLst>
          </p:cNvPr>
          <p:cNvSpPr>
            <a:spLocks noGrp="1"/>
          </p:cNvSpPr>
          <p:nvPr>
            <p:ph idx="1"/>
          </p:nvPr>
        </p:nvSpPr>
        <p:spPr/>
        <p:txBody>
          <a:bodyPr>
            <a:normAutofit/>
          </a:bodyPr>
          <a:lstStyle/>
          <a:p>
            <a:r>
              <a:rPr lang="en-US" sz="3600" dirty="0"/>
              <a:t>Study selected topic over a 2 year period </a:t>
            </a:r>
          </a:p>
          <a:p>
            <a:r>
              <a:rPr lang="en-US" sz="3600" dirty="0"/>
              <a:t>Complete School Based Assessment</a:t>
            </a:r>
          </a:p>
          <a:p>
            <a:r>
              <a:rPr lang="en-US" sz="3600" dirty="0"/>
              <a:t>Complete CSEC examinations (Papers 1 and 2)</a:t>
            </a:r>
          </a:p>
        </p:txBody>
      </p:sp>
    </p:spTree>
    <p:extLst>
      <p:ext uri="{BB962C8B-B14F-4D97-AF65-F5344CB8AC3E}">
        <p14:creationId xmlns:p14="http://schemas.microsoft.com/office/powerpoint/2010/main" val="4266305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2BC61-D373-402B-AD4A-AFB15454ECD8}"/>
              </a:ext>
            </a:extLst>
          </p:cNvPr>
          <p:cNvSpPr>
            <a:spLocks noGrp="1"/>
          </p:cNvSpPr>
          <p:nvPr>
            <p:ph type="title"/>
          </p:nvPr>
        </p:nvSpPr>
        <p:spPr/>
        <p:txBody>
          <a:bodyPr/>
          <a:lstStyle/>
          <a:p>
            <a:pPr algn="ctr"/>
            <a:r>
              <a:rPr lang="en-US" dirty="0">
                <a:latin typeface="Algerian" panose="04020705040A02060702" pitchFamily="82" charset="0"/>
              </a:rPr>
              <a:t>AIMS</a:t>
            </a:r>
          </a:p>
        </p:txBody>
      </p:sp>
      <p:sp>
        <p:nvSpPr>
          <p:cNvPr id="3" name="Text Placeholder 2">
            <a:extLst>
              <a:ext uri="{FF2B5EF4-FFF2-40B4-BE49-F238E27FC236}">
                <a16:creationId xmlns:a16="http://schemas.microsoft.com/office/drawing/2014/main" id="{373C77C3-D7B3-4D7E-A18A-B0CF958208EC}"/>
              </a:ext>
            </a:extLst>
          </p:cNvPr>
          <p:cNvSpPr>
            <a:spLocks noGrp="1"/>
          </p:cNvSpPr>
          <p:nvPr>
            <p:ph type="body" idx="1"/>
          </p:nvPr>
        </p:nvSpPr>
        <p:spPr/>
        <p:txBody>
          <a:bodyPr/>
          <a:lstStyle/>
          <a:p>
            <a:endParaRPr lang="en-US"/>
          </a:p>
        </p:txBody>
      </p:sp>
      <p:sp>
        <p:nvSpPr>
          <p:cNvPr id="4" name="Content Placeholder 3">
            <a:extLst>
              <a:ext uri="{FF2B5EF4-FFF2-40B4-BE49-F238E27FC236}">
                <a16:creationId xmlns:a16="http://schemas.microsoft.com/office/drawing/2014/main" id="{57894A5B-6395-40D4-B74A-3551F66668B5}"/>
              </a:ext>
            </a:extLst>
          </p:cNvPr>
          <p:cNvSpPr>
            <a:spLocks noGrp="1"/>
          </p:cNvSpPr>
          <p:nvPr>
            <p:ph sz="half" idx="2"/>
          </p:nvPr>
        </p:nvSpPr>
        <p:spPr/>
        <p:txBody>
          <a:bodyPr>
            <a:noAutofit/>
          </a:bodyPr>
          <a:lstStyle/>
          <a:p>
            <a:r>
              <a:rPr lang="en-US" sz="2400" dirty="0"/>
              <a:t>Develop knowledge and understanding of the experiences of the peoples of the Caribbean</a:t>
            </a:r>
          </a:p>
          <a:p>
            <a:r>
              <a:rPr lang="en-US" sz="2400" dirty="0"/>
              <a:t>Develop an appreciation of the creative contributions of individuals and groups in their own territory and in other territories of the Caribbean;</a:t>
            </a:r>
          </a:p>
        </p:txBody>
      </p:sp>
      <p:sp>
        <p:nvSpPr>
          <p:cNvPr id="5" name="Text Placeholder 4">
            <a:extLst>
              <a:ext uri="{FF2B5EF4-FFF2-40B4-BE49-F238E27FC236}">
                <a16:creationId xmlns:a16="http://schemas.microsoft.com/office/drawing/2014/main" id="{B01F46BB-4614-4DB3-BEA2-23488AE4F64D}"/>
              </a:ext>
            </a:extLst>
          </p:cNvPr>
          <p:cNvSpPr>
            <a:spLocks noGrp="1"/>
          </p:cNvSpPr>
          <p:nvPr>
            <p:ph type="body" sz="quarter" idx="3"/>
          </p:nvPr>
        </p:nvSpPr>
        <p:spPr/>
        <p:txBody>
          <a:bodyPr/>
          <a:lstStyle/>
          <a:p>
            <a:endParaRPr lang="en-US"/>
          </a:p>
        </p:txBody>
      </p:sp>
      <p:sp>
        <p:nvSpPr>
          <p:cNvPr id="6" name="Content Placeholder 5">
            <a:extLst>
              <a:ext uri="{FF2B5EF4-FFF2-40B4-BE49-F238E27FC236}">
                <a16:creationId xmlns:a16="http://schemas.microsoft.com/office/drawing/2014/main" id="{B790CDD1-70E3-493C-9BD6-BDA8397D1935}"/>
              </a:ext>
            </a:extLst>
          </p:cNvPr>
          <p:cNvSpPr>
            <a:spLocks noGrp="1"/>
          </p:cNvSpPr>
          <p:nvPr>
            <p:ph sz="quarter" idx="4"/>
          </p:nvPr>
        </p:nvSpPr>
        <p:spPr/>
        <p:txBody>
          <a:bodyPr>
            <a:normAutofit/>
          </a:bodyPr>
          <a:lstStyle/>
          <a:p>
            <a:r>
              <a:rPr lang="en-US" sz="2400" dirty="0"/>
              <a:t>Facilitate a willingness by students to consider new ideas and points of view</a:t>
            </a:r>
          </a:p>
          <a:p>
            <a:r>
              <a:rPr lang="en-US" sz="2400" dirty="0"/>
              <a:t>Encourage students to express their own points of view on matters of national and regional concern;</a:t>
            </a:r>
          </a:p>
        </p:txBody>
      </p:sp>
    </p:spTree>
    <p:extLst>
      <p:ext uri="{BB962C8B-B14F-4D97-AF65-F5344CB8AC3E}">
        <p14:creationId xmlns:p14="http://schemas.microsoft.com/office/powerpoint/2010/main" val="1208845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elcome back to school presentatio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extLst>
    <a:ext uri="{05A4C25C-085E-4340-85A3-A5531E510DB2}">
      <thm15:themeFamily xmlns:thm15="http://schemas.microsoft.com/office/thememl/2012/main" name="Welcome back to school presentation.potx" id="{CE426E4B-AEF0-4DB0-AA06-9B9EF2E62E1A}" vid="{EB2D3276-CBF5-48AD-B47E-C2D79CA4C86F}"/>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Welcome back to school</Template>
  <TotalTime>339</TotalTime>
  <Words>713</Words>
  <Application>Microsoft Office PowerPoint</Application>
  <PresentationFormat>Custom</PresentationFormat>
  <Paragraphs>94</Paragraphs>
  <Slides>21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Algerian</vt:lpstr>
      <vt:lpstr>Arial</vt:lpstr>
      <vt:lpstr>Century Gothic</vt:lpstr>
      <vt:lpstr>Welcome back to school presentation</vt:lpstr>
      <vt:lpstr>PowerPoint Presentation</vt:lpstr>
      <vt:lpstr>Welcome!</vt:lpstr>
      <vt:lpstr>Agenda</vt:lpstr>
      <vt:lpstr>Mrs. Haye-Bailey</vt:lpstr>
      <vt:lpstr>Getting To Know You</vt:lpstr>
      <vt:lpstr>Expectations</vt:lpstr>
      <vt:lpstr>Online platforms</vt:lpstr>
      <vt:lpstr>CSEC Requirements</vt:lpstr>
      <vt:lpstr>AIMS</vt:lpstr>
      <vt:lpstr>ORGANISATION OF THE SYLLABUS</vt:lpstr>
      <vt:lpstr>The Core </vt:lpstr>
      <vt:lpstr>The Themes</vt:lpstr>
      <vt:lpstr>FORMAT OF THE EXAMINATIONS</vt:lpstr>
      <vt:lpstr>FORMAT OF THE EXAMINATIONS</vt:lpstr>
      <vt:lpstr>Textbooks</vt:lpstr>
      <vt:lpstr>Assessment</vt:lpstr>
      <vt:lpstr>PowerPoint Presentation</vt:lpstr>
      <vt:lpstr> Quiz – True or False</vt:lpstr>
      <vt:lpstr>Quiz- Short Answers</vt:lpstr>
      <vt:lpstr>Quiz- Short Answers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Suzzette Haye-Bailey</dc:creator>
  <cp:lastModifiedBy>Suzzette Haye-Bailey</cp:lastModifiedBy>
  <cp:revision>32</cp:revision>
  <dcterms:created xsi:type="dcterms:W3CDTF">2020-09-13T18:50:32Z</dcterms:created>
  <dcterms:modified xsi:type="dcterms:W3CDTF">2020-09-14T00:29:36Z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74068100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