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19"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0716B7B2-71A7-4372-89DE-2B83736031AF}">
      <dgm:prSet custT="1"/>
      <dgm:spPr/>
      <dgm:t>
        <a:bodyPr/>
        <a:lstStyle/>
        <a:p>
          <a:r>
            <a:rPr lang="en-US" sz="2800" dirty="0">
              <a:latin typeface="Times New Roman" panose="02020603050405020304" pitchFamily="18" charset="0"/>
              <a:cs typeface="Times New Roman" panose="02020603050405020304" pitchFamily="18" charset="0"/>
            </a:rPr>
            <a:t>Physical Education is the study of the movement of the human body. It involves using both theory and practical activities to achieve holistic development by focusing on the body, mind and spirit. </a:t>
          </a:r>
        </a:p>
      </dgm:t>
    </dgm:pt>
    <dgm:pt modelId="{D629C9DA-0658-4B13-9D01-2708B815BD0B}" type="parTrans" cxnId="{5A788084-FBE5-4FB6-AB43-0F15CF5E6E9B}">
      <dgm:prSet/>
      <dgm:spPr/>
      <dgm:t>
        <a:bodyPr/>
        <a:lstStyle/>
        <a:p>
          <a:endParaRPr lang="en-US"/>
        </a:p>
      </dgm:t>
    </dgm:pt>
    <dgm:pt modelId="{DEC233D4-7589-4FA4-AD67-7BCA3F1B64A8}" type="sibTrans" cxnId="{5A788084-FBE5-4FB6-AB43-0F15CF5E6E9B}">
      <dgm:prSet/>
      <dgm:spPr/>
      <dgm:t>
        <a:bodyPr/>
        <a:lstStyle/>
        <a:p>
          <a:endParaRPr lang="en-US"/>
        </a:p>
      </dgm:t>
    </dgm:pt>
    <dgm:pt modelId="{D6614DDC-66DE-4E26-A0E6-8B5D4F611437}" type="pres">
      <dgm:prSet presAssocID="{08F627ED-A304-4697-8C44-18E45D3D2B1A}" presName="Name0" presStyleCnt="0">
        <dgm:presLayoutVars>
          <dgm:chMax/>
          <dgm:chPref/>
          <dgm:animLvl val="lvl"/>
        </dgm:presLayoutVars>
      </dgm:prSet>
      <dgm:spPr/>
      <dgm:t>
        <a:bodyPr/>
        <a:lstStyle/>
        <a:p>
          <a:endParaRPr lang="en-US"/>
        </a:p>
      </dgm:t>
    </dgm:pt>
    <dgm:pt modelId="{DCFE9698-AB44-4310-A095-241DFD9AA729}" type="pres">
      <dgm:prSet presAssocID="{0716B7B2-71A7-4372-89DE-2B83736031AF}" presName="composite" presStyleCnt="0"/>
      <dgm:spPr/>
    </dgm:pt>
    <dgm:pt modelId="{55FC305C-6E07-4B66-ABD2-87B60CF68684}" type="pres">
      <dgm:prSet presAssocID="{0716B7B2-71A7-4372-89DE-2B83736031AF}" presName="Parent1" presStyleLbl="alignNode1" presStyleIdx="0" presStyleCnt="1" custAng="20925089" custScaleX="216907" custScaleY="833333" custLinFactY="100000" custLinFactNeighborX="9936" custLinFactNeighborY="135568">
        <dgm:presLayoutVars>
          <dgm:chMax val="1"/>
          <dgm:chPref val="1"/>
          <dgm:bulletEnabled val="1"/>
        </dgm:presLayoutVars>
      </dgm:prSet>
      <dgm:spPr/>
      <dgm:t>
        <a:bodyPr/>
        <a:lstStyle/>
        <a:p>
          <a:endParaRPr lang="en-US"/>
        </a:p>
      </dgm:t>
    </dgm:pt>
    <dgm:pt modelId="{9B03D5B7-ECA5-499E-8C76-49FC28E80F8F}" type="pres">
      <dgm:prSet presAssocID="{0716B7B2-71A7-4372-89DE-2B83736031AF}" presName="Childtext1" presStyleLbl="revTx" presStyleIdx="0" presStyleCnt="1">
        <dgm:presLayoutVars>
          <dgm:chMax val="0"/>
          <dgm:chPref val="0"/>
          <dgm:bulletEnabled/>
        </dgm:presLayoutVars>
      </dgm:prSet>
      <dgm:spPr/>
    </dgm:pt>
    <dgm:pt modelId="{DF924F71-0B51-4BAE-946C-C13E76C252D4}" type="pres">
      <dgm:prSet presAssocID="{0716B7B2-71A7-4372-89DE-2B83736031AF}" presName="ConnectLine" presStyleLbl="sibTrans1D1" presStyleIdx="0" presStyleCnt="1"/>
      <dgm:spPr>
        <a:noFill/>
        <a:ln w="12700" cap="flat" cmpd="sng" algn="ctr">
          <a:solidFill>
            <a:schemeClr val="accent1">
              <a:hueOff val="0"/>
              <a:satOff val="0"/>
              <a:lumOff val="0"/>
              <a:alphaOff val="0"/>
            </a:schemeClr>
          </a:solidFill>
          <a:prstDash val="dash"/>
        </a:ln>
        <a:effectLst/>
      </dgm:spPr>
    </dgm:pt>
    <dgm:pt modelId="{E537FF29-77DC-4F24-84B1-1E69D53B711C}" type="pres">
      <dgm:prSet presAssocID="{0716B7B2-71A7-4372-89DE-2B83736031AF}" presName="ConnectLineEnd" presStyleLbl="node1" presStyleIdx="0" presStyleCnt="1"/>
      <dgm:spPr/>
    </dgm:pt>
    <dgm:pt modelId="{761656E6-077D-4773-BF0F-A1ACDE6DEEC7}" type="pres">
      <dgm:prSet presAssocID="{0716B7B2-71A7-4372-89DE-2B83736031AF}" presName="EmptyPane" presStyleCnt="0"/>
      <dgm:spPr/>
    </dgm:pt>
  </dgm:ptLst>
  <dgm:cxnLst>
    <dgm:cxn modelId="{DC951A47-D712-4DDF-BC45-034C400F587A}" type="presOf" srcId="{08F627ED-A304-4697-8C44-18E45D3D2B1A}" destId="{D6614DDC-66DE-4E26-A0E6-8B5D4F611437}" srcOrd="0" destOrd="0" presId="urn:microsoft.com/office/officeart/2016/7/layout/HexagonTimeline"/>
    <dgm:cxn modelId="{3D23A15E-AE8D-4476-8A56-C22432992694}" type="presOf" srcId="{0716B7B2-71A7-4372-89DE-2B83736031AF}" destId="{55FC305C-6E07-4B66-ABD2-87B60CF68684}" srcOrd="0" destOrd="0" presId="urn:microsoft.com/office/officeart/2016/7/layout/HexagonTimeline"/>
    <dgm:cxn modelId="{5A788084-FBE5-4FB6-AB43-0F15CF5E6E9B}" srcId="{08F627ED-A304-4697-8C44-18E45D3D2B1A}" destId="{0716B7B2-71A7-4372-89DE-2B83736031AF}" srcOrd="0" destOrd="0" parTransId="{D629C9DA-0658-4B13-9D01-2708B815BD0B}" sibTransId="{DEC233D4-7589-4FA4-AD67-7BCA3F1B64A8}"/>
    <dgm:cxn modelId="{1648A667-757F-4D32-BF86-D0F9481E2236}" type="presParOf" srcId="{D6614DDC-66DE-4E26-A0E6-8B5D4F611437}" destId="{DCFE9698-AB44-4310-A095-241DFD9AA729}" srcOrd="0" destOrd="0" presId="urn:microsoft.com/office/officeart/2016/7/layout/HexagonTimeline"/>
    <dgm:cxn modelId="{782689F8-BC5A-4767-8817-207D6324375A}" type="presParOf" srcId="{DCFE9698-AB44-4310-A095-241DFD9AA729}" destId="{55FC305C-6E07-4B66-ABD2-87B60CF68684}" srcOrd="0" destOrd="0" presId="urn:microsoft.com/office/officeart/2016/7/layout/HexagonTimeline"/>
    <dgm:cxn modelId="{7333772C-4575-4EFB-AF3E-C75A8CBB5E45}" type="presParOf" srcId="{DCFE9698-AB44-4310-A095-241DFD9AA729}" destId="{9B03D5B7-ECA5-499E-8C76-49FC28E80F8F}" srcOrd="1" destOrd="0" presId="urn:microsoft.com/office/officeart/2016/7/layout/HexagonTimeline"/>
    <dgm:cxn modelId="{A071EBF7-100E-4116-97C3-BD6E53A485BE}" type="presParOf" srcId="{DCFE9698-AB44-4310-A095-241DFD9AA729}" destId="{DF924F71-0B51-4BAE-946C-C13E76C252D4}" srcOrd="2" destOrd="0" presId="urn:microsoft.com/office/officeart/2016/7/layout/HexagonTimeline"/>
    <dgm:cxn modelId="{7072D18D-3A3B-4A02-B3D4-044C0F41773B}" type="presParOf" srcId="{DCFE9698-AB44-4310-A095-241DFD9AA729}" destId="{E537FF29-77DC-4F24-84B1-1E69D53B711C}" srcOrd="3" destOrd="0" presId="urn:microsoft.com/office/officeart/2016/7/layout/HexagonTimeline"/>
    <dgm:cxn modelId="{8BFAFA73-BE73-49DE-BFF4-F300FF5928CD}" type="presParOf" srcId="{DCFE9698-AB44-4310-A095-241DFD9AA729}" destId="{761656E6-077D-4773-BF0F-A1ACDE6DEEC7}" srcOrd="4" destOrd="0" presId="urn:microsoft.com/office/officeart/2016/7/layout/Hexago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C305C-6E07-4B66-ABD2-87B60CF68684}">
      <dsp:nvSpPr>
        <dsp:cNvPr id="0" name=""/>
        <dsp:cNvSpPr/>
      </dsp:nvSpPr>
      <dsp:spPr>
        <a:xfrm rot="20925089">
          <a:off x="1190776" y="290908"/>
          <a:ext cx="4953579" cy="4641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2446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Physical Education is the study of the movement of the human body. It involves using both theory and practical activities to achieve holistic development by focusing on the body, mind and spirit. </a:t>
          </a:r>
        </a:p>
      </dsp:txBody>
      <dsp:txXfrm>
        <a:off x="1190776" y="290908"/>
        <a:ext cx="4953579" cy="4641030"/>
      </dsp:txXfrm>
    </dsp:sp>
    <dsp:sp modelId="{9B03D5B7-ECA5-499E-8C76-49FC28E80F8F}">
      <dsp:nvSpPr>
        <dsp:cNvPr id="0" name=""/>
        <dsp:cNvSpPr/>
      </dsp:nvSpPr>
      <dsp:spPr>
        <a:xfrm rot="20925089">
          <a:off x="227580" y="-5154567"/>
          <a:ext cx="6879970" cy="12376080"/>
        </a:xfrm>
        <a:prstGeom prst="rect">
          <a:avLst/>
        </a:prstGeom>
        <a:noFill/>
        <a:ln>
          <a:noFill/>
        </a:ln>
        <a:effectLst/>
      </dsp:spPr>
      <dsp:style>
        <a:lnRef idx="0">
          <a:scrgbClr r="0" g="0" b="0"/>
        </a:lnRef>
        <a:fillRef idx="0">
          <a:scrgbClr r="0" g="0" b="0"/>
        </a:fillRef>
        <a:effectRef idx="0">
          <a:scrgbClr r="0" g="0" b="0"/>
        </a:effectRef>
        <a:fontRef idx="minor"/>
      </dsp:style>
    </dsp:sp>
    <dsp:sp modelId="{DF924F71-0B51-4BAE-946C-C13E76C252D4}">
      <dsp:nvSpPr>
        <dsp:cNvPr id="0" name=""/>
        <dsp:cNvSpPr/>
      </dsp:nvSpPr>
      <dsp:spPr>
        <a:xfrm rot="20925089">
          <a:off x="3667565" y="167147"/>
          <a:ext cx="0" cy="3867525"/>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537FF29-77DC-4F24-84B1-1E69D53B711C}">
      <dsp:nvSpPr>
        <dsp:cNvPr id="0" name=""/>
        <dsp:cNvSpPr/>
      </dsp:nvSpPr>
      <dsp:spPr>
        <a:xfrm rot="20925089">
          <a:off x="3566898" y="1435695"/>
          <a:ext cx="201334" cy="7735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10/6/2020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10/6/2020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latin typeface="Algerian" panose="04020705040A02060702" pitchFamily="82" charset="0"/>
              </a:rPr>
              <a:t>Physical Education </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854825"/>
            <a:ext cx="4775075" cy="806822"/>
          </a:xfrm>
        </p:spPr>
        <p:txBody>
          <a:bodyPr>
            <a:normAutofit/>
          </a:bodyPr>
          <a:lstStyle/>
          <a:p>
            <a:r>
              <a:rPr lang="en-US" sz="2000" dirty="0">
                <a:solidFill>
                  <a:schemeClr val="tx1"/>
                </a:solidFill>
                <a:latin typeface="Times New Roman" panose="02020603050405020304" pitchFamily="18" charset="0"/>
                <a:cs typeface="Times New Roman" panose="02020603050405020304" pitchFamily="18" charset="0"/>
              </a:rPr>
              <a:t>History and Development of Physical Education and Sports </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298448"/>
          </a:xfrm>
        </p:spPr>
        <p:txBody>
          <a:bodyPr>
            <a:normAutofit/>
          </a:bodyPr>
          <a:lstStyle/>
          <a:p>
            <a:r>
              <a:rPr lang="en-US" sz="3200" dirty="0">
                <a:effectLst/>
                <a:latin typeface="Algerian" panose="04020705040A02060702" pitchFamily="82" charset="0"/>
                <a:ea typeface="Calibri" panose="020F0502020204030204" pitchFamily="34" charset="0"/>
                <a:cs typeface="Times New Roman" panose="02020603050405020304" pitchFamily="18" charset="0"/>
              </a:rPr>
              <a:t>What is Physical Education?</a:t>
            </a:r>
            <a:br>
              <a:rPr lang="en-US" sz="3200" dirty="0">
                <a:effectLst/>
                <a:latin typeface="Algerian" panose="04020705040A02060702" pitchFamily="82" charset="0"/>
                <a:ea typeface="Calibri" panose="020F0502020204030204" pitchFamily="34" charset="0"/>
                <a:cs typeface="Times New Roman" panose="02020603050405020304" pitchFamily="18" charset="0"/>
              </a:rPr>
            </a:br>
            <a:endParaRPr lang="en-US" sz="3200" dirty="0">
              <a:solidFill>
                <a:schemeClr val="tx1">
                  <a:lumMod val="75000"/>
                  <a:lumOff val="25000"/>
                </a:schemeClr>
              </a:solidFill>
              <a:latin typeface="Algerian" panose="04020705040A02060702" pitchFamily="82" charset="0"/>
            </a:endParaRPr>
          </a:p>
        </p:txBody>
      </p:sp>
      <p:graphicFrame>
        <p:nvGraphicFramePr>
          <p:cNvPr id="31" name="Content Placeholder 2" descr="timeline">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2034611028"/>
              </p:ext>
            </p:extLst>
          </p:nvPr>
        </p:nvGraphicFramePr>
        <p:xfrm>
          <a:off x="4565090" y="1452282"/>
          <a:ext cx="6881308" cy="4641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3A741B0F-DA80-4949-B93D-EAF63CF470C1}"/>
              </a:ext>
            </a:extLst>
          </p:cNvPr>
          <p:cNvPicPr>
            <a:picLocks noChangeAspect="1"/>
          </p:cNvPicPr>
          <p:nvPr/>
        </p:nvPicPr>
        <p:blipFill>
          <a:blip r:embed="rId8"/>
          <a:stretch>
            <a:fillRect/>
          </a:stretch>
        </p:blipFill>
        <p:spPr>
          <a:xfrm>
            <a:off x="259080" y="1941042"/>
            <a:ext cx="3845202" cy="4152271"/>
          </a:xfrm>
          <a:prstGeom prst="rect">
            <a:avLst/>
          </a:prstGeom>
        </p:spPr>
      </p:pic>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469D85-3085-4F68-8D72-67CBAFAD4E46}"/>
              </a:ext>
            </a:extLst>
          </p:cNvPr>
          <p:cNvSpPr>
            <a:spLocks noGrp="1"/>
          </p:cNvSpPr>
          <p:nvPr>
            <p:ph type="title"/>
          </p:nvPr>
        </p:nvSpPr>
        <p:spPr/>
        <p:txBody>
          <a:bodyPr>
            <a:normAutofit fontScale="90000"/>
          </a:bodyPr>
          <a:lstStyle/>
          <a:p>
            <a:pPr algn="ctr"/>
            <a:r>
              <a:rPr lang="en-US" sz="7200" dirty="0">
                <a:effectLst/>
                <a:latin typeface="Algerian" panose="04020705040A02060702" pitchFamily="82" charset="0"/>
                <a:ea typeface="Calibri" panose="020F0502020204030204" pitchFamily="34" charset="0"/>
                <a:cs typeface="Times New Roman" panose="02020603050405020304" pitchFamily="18" charset="0"/>
              </a:rPr>
              <a:t>Sport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Content Placeholder 4">
            <a:extLst>
              <a:ext uri="{FF2B5EF4-FFF2-40B4-BE49-F238E27FC236}">
                <a16:creationId xmlns:a16="http://schemas.microsoft.com/office/drawing/2014/main" id="{E44D0B96-18AE-4569-823B-AF147D3F409B}"/>
              </a:ext>
            </a:extLst>
          </p:cNvPr>
          <p:cNvSpPr>
            <a:spLocks noGrp="1"/>
          </p:cNvSpPr>
          <p:nvPr>
            <p:ph idx="1"/>
          </p:nvPr>
        </p:nvSpPr>
        <p:spPr/>
        <p:txBody>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Sport is a skillful physical activity in which we take part to meet practical challenges, that is govern by rules and laws to gain success.</a:t>
            </a:r>
          </a:p>
          <a:p>
            <a:endParaRPr lang="en-US" dirty="0"/>
          </a:p>
        </p:txBody>
      </p:sp>
      <p:pic>
        <p:nvPicPr>
          <p:cNvPr id="7" name="Picture 6">
            <a:extLst>
              <a:ext uri="{FF2B5EF4-FFF2-40B4-BE49-F238E27FC236}">
                <a16:creationId xmlns:a16="http://schemas.microsoft.com/office/drawing/2014/main" id="{394F79C7-1415-4BF4-9D01-032BE8A51126}"/>
              </a:ext>
            </a:extLst>
          </p:cNvPr>
          <p:cNvPicPr>
            <a:picLocks noChangeAspect="1"/>
          </p:cNvPicPr>
          <p:nvPr/>
        </p:nvPicPr>
        <p:blipFill>
          <a:blip r:embed="rId2"/>
          <a:stretch>
            <a:fillRect/>
          </a:stretch>
        </p:blipFill>
        <p:spPr>
          <a:xfrm>
            <a:off x="6221506" y="3621741"/>
            <a:ext cx="4697506" cy="2169459"/>
          </a:xfrm>
          <a:prstGeom prst="rect">
            <a:avLst/>
          </a:prstGeom>
        </p:spPr>
      </p:pic>
    </p:spTree>
    <p:extLst>
      <p:ext uri="{BB962C8B-B14F-4D97-AF65-F5344CB8AC3E}">
        <p14:creationId xmlns:p14="http://schemas.microsoft.com/office/powerpoint/2010/main" val="4170318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FA52A-3E99-43D3-9B26-922B20078B74}"/>
              </a:ext>
            </a:extLst>
          </p:cNvPr>
          <p:cNvSpPr>
            <a:spLocks noGrp="1"/>
          </p:cNvSpPr>
          <p:nvPr>
            <p:ph type="title"/>
          </p:nvPr>
        </p:nvSpPr>
        <p:spPr/>
        <p:txBody>
          <a:bodyPr/>
          <a:lstStyle/>
          <a:p>
            <a:r>
              <a:rPr lang="en-US" dirty="0">
                <a:latin typeface="Algerian" panose="04020705040A02060702" pitchFamily="82" charset="0"/>
              </a:rPr>
              <a:t>BENEFITS OF PHYSICAL EDUCATION </a:t>
            </a:r>
          </a:p>
        </p:txBody>
      </p:sp>
      <p:sp>
        <p:nvSpPr>
          <p:cNvPr id="5" name="Content Placeholder 4">
            <a:extLst>
              <a:ext uri="{FF2B5EF4-FFF2-40B4-BE49-F238E27FC236}">
                <a16:creationId xmlns:a16="http://schemas.microsoft.com/office/drawing/2014/main" id="{A36EDB19-C6D2-4A4D-9083-9B02025B1C66}"/>
              </a:ext>
            </a:extLst>
          </p:cNvPr>
          <p:cNvSpPr>
            <a:spLocks noGrp="1"/>
          </p:cNvSpPr>
          <p:nvPr>
            <p:ph sz="half" idx="1"/>
          </p:nvPr>
        </p:nvSpPr>
        <p:spPr>
          <a:xfrm>
            <a:off x="932329" y="2103120"/>
            <a:ext cx="5163671" cy="3749040"/>
          </a:xfrm>
        </p:spPr>
        <p:txBody>
          <a:bodyPr>
            <a:normAutofit/>
          </a:bodyPr>
          <a:lstStyle/>
          <a:p>
            <a:pPr marL="342900" marR="0" lvl="0" indent="-342900">
              <a:lnSpc>
                <a:spcPct val="150000"/>
              </a:lnSpc>
              <a:spcBef>
                <a:spcPts val="0"/>
              </a:spcBef>
              <a:spcAft>
                <a:spcPts val="800"/>
              </a:spcAft>
              <a:buFont typeface="Symbol" panose="05050102010706020507" pitchFamily="18" charset="2"/>
              <a:buBlip>
                <a:blip r:embed="rId2"/>
              </a:buBlip>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Improves your level of physical fitness</a:t>
            </a:r>
          </a:p>
          <a:p>
            <a:pPr marL="342900" marR="0" lvl="0" indent="-342900">
              <a:lnSpc>
                <a:spcPct val="150000"/>
              </a:lnSpc>
              <a:spcBef>
                <a:spcPts val="0"/>
              </a:spcBef>
              <a:spcAft>
                <a:spcPts val="800"/>
              </a:spcAft>
              <a:buFont typeface="Symbol" panose="05050102010706020507" pitchFamily="18" charset="2"/>
              <a:buBlip>
                <a:blip r:embed="rId2"/>
              </a:buBlip>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Helps your skills in many sporting disciplines </a:t>
            </a:r>
          </a:p>
          <a:p>
            <a:pPr marL="342900" marR="0" lvl="0" indent="-342900">
              <a:lnSpc>
                <a:spcPct val="150000"/>
              </a:lnSpc>
              <a:spcBef>
                <a:spcPts val="0"/>
              </a:spcBef>
              <a:spcAft>
                <a:spcPts val="800"/>
              </a:spcAft>
              <a:buFont typeface="Symbol" panose="05050102010706020507" pitchFamily="18" charset="2"/>
              <a:buBlip>
                <a:blip r:embed="rId2"/>
              </a:buBlip>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Encourages participation in sports and other physical activities </a:t>
            </a:r>
          </a:p>
          <a:p>
            <a:pPr marL="342900" marR="0" lvl="0" indent="-342900">
              <a:lnSpc>
                <a:spcPct val="150000"/>
              </a:lnSpc>
              <a:spcBef>
                <a:spcPts val="0"/>
              </a:spcBef>
              <a:spcAft>
                <a:spcPts val="800"/>
              </a:spcAft>
              <a:buFont typeface="Symbol" panose="05050102010706020507" pitchFamily="18" charset="2"/>
              <a:buBlip>
                <a:blip r:embed="rId2"/>
              </a:buBlip>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Promotes fair play and good sportsmanship</a:t>
            </a:r>
          </a:p>
        </p:txBody>
      </p:sp>
      <p:sp>
        <p:nvSpPr>
          <p:cNvPr id="6" name="Content Placeholder 5">
            <a:extLst>
              <a:ext uri="{FF2B5EF4-FFF2-40B4-BE49-F238E27FC236}">
                <a16:creationId xmlns:a16="http://schemas.microsoft.com/office/drawing/2014/main" id="{CA7FD236-6487-4850-B023-77842A619A11}"/>
              </a:ext>
            </a:extLst>
          </p:cNvPr>
          <p:cNvSpPr>
            <a:spLocks noGrp="1"/>
          </p:cNvSpPr>
          <p:nvPr>
            <p:ph sz="half" idx="2"/>
          </p:nvPr>
        </p:nvSpPr>
        <p:spPr>
          <a:xfrm>
            <a:off x="6461759" y="2103120"/>
            <a:ext cx="5030993" cy="3749040"/>
          </a:xfrm>
        </p:spPr>
        <p:txBody>
          <a:bodyPr>
            <a:normAutofit/>
          </a:bodyPr>
          <a:lstStyle/>
          <a:p>
            <a:pPr marL="342900" marR="0" lvl="0" indent="-342900">
              <a:lnSpc>
                <a:spcPct val="150000"/>
              </a:lnSpc>
              <a:spcBef>
                <a:spcPts val="0"/>
              </a:spcBef>
              <a:spcAft>
                <a:spcPts val="800"/>
              </a:spcAft>
              <a:buFont typeface="Symbol" panose="05050102010706020507" pitchFamily="18" charset="2"/>
              <a:buBlip>
                <a:blip r:embed="rId2"/>
              </a:buBlip>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Helps you to know (knowledge)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Helps you to move (movements)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Helps you to compete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Helps you to succeed (success)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10487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additive="base">
                                        <p:cTn id="20"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additive="base">
                                        <p:cTn id="2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 calcmode="lin" valueType="num">
                                      <p:cBhvr additive="base">
                                        <p:cTn id="5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 calcmode="lin" valueType="num">
                                      <p:cBhvr additive="base">
                                        <p:cTn id="5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23E28-4513-4696-8C31-ED0A1DC04EA4}"/>
              </a:ext>
            </a:extLst>
          </p:cNvPr>
          <p:cNvSpPr>
            <a:spLocks noGrp="1"/>
          </p:cNvSpPr>
          <p:nvPr>
            <p:ph idx="1"/>
          </p:nvPr>
        </p:nvSpPr>
        <p:spPr>
          <a:xfrm>
            <a:off x="1066800" y="1165412"/>
            <a:ext cx="10058400" cy="4787332"/>
          </a:xfrm>
        </p:spPr>
        <p:txBody>
          <a:bodyPr>
            <a:normAutofit/>
          </a:bodyPr>
          <a:lstStyle/>
          <a:p>
            <a:pPr marL="342900" marR="0" lvl="0" indent="-342900">
              <a:lnSpc>
                <a:spcPct val="150000"/>
              </a:lnSpc>
              <a:spcBef>
                <a:spcPts val="0"/>
              </a:spcBef>
              <a:spcAft>
                <a:spcPts val="800"/>
              </a:spcAft>
              <a:buFont typeface="Symbol" panose="05050102010706020507" pitchFamily="18" charset="2"/>
              <a:buBlip>
                <a:blip r:embed="rId2"/>
              </a:buBlip>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Provides opportunities for enjoyment, challenge, self-expression and social interaction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Contributes to good health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Helps you to understand the body and how it works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Symbol" panose="05050102010706020507" pitchFamily="18" charset="2"/>
              <a:buBlip>
                <a:blip r:embed="rId2"/>
              </a:buBlip>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Expand one’s options on using leisure time wisely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9" name="Picture 8">
            <a:extLst>
              <a:ext uri="{FF2B5EF4-FFF2-40B4-BE49-F238E27FC236}">
                <a16:creationId xmlns:a16="http://schemas.microsoft.com/office/drawing/2014/main" id="{A47A31C4-0225-4BE4-BA35-CFA990598353}"/>
              </a:ext>
            </a:extLst>
          </p:cNvPr>
          <p:cNvPicPr>
            <a:picLocks noChangeAspect="1"/>
          </p:cNvPicPr>
          <p:nvPr/>
        </p:nvPicPr>
        <p:blipFill>
          <a:blip r:embed="rId3"/>
          <a:stretch>
            <a:fillRect/>
          </a:stretch>
        </p:blipFill>
        <p:spPr>
          <a:xfrm>
            <a:off x="8981794" y="4105835"/>
            <a:ext cx="2619375" cy="1846909"/>
          </a:xfrm>
          <a:prstGeom prst="rect">
            <a:avLst/>
          </a:prstGeom>
        </p:spPr>
      </p:pic>
    </p:spTree>
    <p:extLst>
      <p:ext uri="{BB962C8B-B14F-4D97-AF65-F5344CB8AC3E}">
        <p14:creationId xmlns:p14="http://schemas.microsoft.com/office/powerpoint/2010/main" val="266768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F991-F566-4139-A1DE-BE8DB7F28F7D}"/>
              </a:ext>
            </a:extLst>
          </p:cNvPr>
          <p:cNvSpPr>
            <a:spLocks noGrp="1"/>
          </p:cNvSpPr>
          <p:nvPr>
            <p:ph type="title"/>
          </p:nvPr>
        </p:nvSpPr>
        <p:spPr/>
        <p:txBody>
          <a:bodyPr/>
          <a:lstStyle/>
          <a:p>
            <a:r>
              <a:rPr lang="en-US" dirty="0">
                <a:latin typeface="Algerian" panose="04020705040A02060702" pitchFamily="82" charset="0"/>
              </a:rPr>
              <a:t>CAREERS IN PHYSICAL EDUCATION </a:t>
            </a:r>
          </a:p>
        </p:txBody>
      </p:sp>
      <p:sp>
        <p:nvSpPr>
          <p:cNvPr id="3" name="Content Placeholder 2">
            <a:extLst>
              <a:ext uri="{FF2B5EF4-FFF2-40B4-BE49-F238E27FC236}">
                <a16:creationId xmlns:a16="http://schemas.microsoft.com/office/drawing/2014/main" id="{CA283330-0212-4C2F-9AC1-282B79388C2C}"/>
              </a:ext>
            </a:extLst>
          </p:cNvPr>
          <p:cNvSpPr>
            <a:spLocks noGrp="1"/>
          </p:cNvSpPr>
          <p:nvPr>
            <p:ph sz="half" idx="1"/>
          </p:nvPr>
        </p:nvSpPr>
        <p:spPr/>
        <p:txBody>
          <a:bodyPr>
            <a:normAutofit/>
          </a:bodyPr>
          <a:lstStyle/>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Athlete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Official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Coach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Trainer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Psychologist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Agent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F99DAC86-26F7-4646-83C3-6A558B9B297B}"/>
              </a:ext>
            </a:extLst>
          </p:cNvPr>
          <p:cNvSpPr>
            <a:spLocks noGrp="1"/>
          </p:cNvSpPr>
          <p:nvPr>
            <p:ph sz="half" idx="2"/>
          </p:nvPr>
        </p:nvSpPr>
        <p:spPr/>
        <p:txBody>
          <a:bodyPr/>
          <a:lstStyle/>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Physiotherapist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Analysts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Journalist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Manager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Lawyer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800"/>
              </a:spcAft>
              <a:buFont typeface="Wingdings" panose="05000000000000000000" pitchFamily="2"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Sports Medicine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8579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80">
                                          <p:stCondLst>
                                            <p:cond delay="0"/>
                                          </p:stCondLst>
                                        </p:cTn>
                                        <p:tgtEl>
                                          <p:spTgt spid="2"/>
                                        </p:tgtEl>
                                      </p:cBhvr>
                                    </p:animEffect>
                                    <p:anim calcmode="lin" valueType="num">
                                      <p:cBhvr>
                                        <p:cTn id="4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gtEl>
                                      </p:cBhvr>
                                      <p:to x="100000" y="60000"/>
                                    </p:animScale>
                                    <p:animScale>
                                      <p:cBhvr>
                                        <p:cTn id="50" dur="166" decel="50000">
                                          <p:stCondLst>
                                            <p:cond delay="676"/>
                                          </p:stCondLst>
                                        </p:cTn>
                                        <p:tgtEl>
                                          <p:spTgt spid="2"/>
                                        </p:tgtEl>
                                      </p:cBhvr>
                                      <p:to x="100000" y="100000"/>
                                    </p:animScale>
                                    <p:animScale>
                                      <p:cBhvr>
                                        <p:cTn id="51" dur="26">
                                          <p:stCondLst>
                                            <p:cond delay="1312"/>
                                          </p:stCondLst>
                                        </p:cTn>
                                        <p:tgtEl>
                                          <p:spTgt spid="2"/>
                                        </p:tgtEl>
                                      </p:cBhvr>
                                      <p:to x="100000" y="80000"/>
                                    </p:animScale>
                                    <p:animScale>
                                      <p:cBhvr>
                                        <p:cTn id="52" dur="166" decel="50000">
                                          <p:stCondLst>
                                            <p:cond delay="1338"/>
                                          </p:stCondLst>
                                        </p:cTn>
                                        <p:tgtEl>
                                          <p:spTgt spid="2"/>
                                        </p:tgtEl>
                                      </p:cBhvr>
                                      <p:to x="100000" y="100000"/>
                                    </p:animScale>
                                    <p:animScale>
                                      <p:cBhvr>
                                        <p:cTn id="53" dur="26">
                                          <p:stCondLst>
                                            <p:cond delay="1642"/>
                                          </p:stCondLst>
                                        </p:cTn>
                                        <p:tgtEl>
                                          <p:spTgt spid="2"/>
                                        </p:tgtEl>
                                      </p:cBhvr>
                                      <p:to x="100000" y="90000"/>
                                    </p:animScale>
                                    <p:animScale>
                                      <p:cBhvr>
                                        <p:cTn id="54" dur="166" decel="50000">
                                          <p:stCondLst>
                                            <p:cond delay="1668"/>
                                          </p:stCondLst>
                                        </p:cTn>
                                        <p:tgtEl>
                                          <p:spTgt spid="2"/>
                                        </p:tgtEl>
                                      </p:cBhvr>
                                      <p:to x="100000" y="100000"/>
                                    </p:animScale>
                                    <p:animScale>
                                      <p:cBhvr>
                                        <p:cTn id="55" dur="26">
                                          <p:stCondLst>
                                            <p:cond delay="1808"/>
                                          </p:stCondLst>
                                        </p:cTn>
                                        <p:tgtEl>
                                          <p:spTgt spid="2"/>
                                        </p:tgtEl>
                                      </p:cBhvr>
                                      <p:to x="100000" y="95000"/>
                                    </p:animScale>
                                    <p:animScale>
                                      <p:cBhvr>
                                        <p:cTn id="56" dur="166" decel="50000">
                                          <p:stCondLst>
                                            <p:cond delay="1834"/>
                                          </p:stCondLst>
                                        </p:cTn>
                                        <p:tgtEl>
                                          <p:spTgt spid="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0" end="0"/>
                                            </p:txEl>
                                          </p:spTgt>
                                        </p:tgtEl>
                                        <p:attrNameLst>
                                          <p:attrName>style.visibility</p:attrName>
                                        </p:attrNameLst>
                                      </p:cBhvr>
                                      <p:to>
                                        <p:strVal val="visible"/>
                                      </p:to>
                                    </p:set>
                                    <p:anim calcmode="lin" valueType="num">
                                      <p:cBhvr additive="base">
                                        <p:cTn id="6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 calcmode="lin" valueType="num">
                                      <p:cBhvr additive="base">
                                        <p:cTn id="6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 calcmode="lin" valueType="num">
                                      <p:cBhvr additive="base">
                                        <p:cTn id="7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3" end="3"/>
                                            </p:txEl>
                                          </p:spTgt>
                                        </p:tgtEl>
                                        <p:attrNameLst>
                                          <p:attrName>style.visibility</p:attrName>
                                        </p:attrNameLst>
                                      </p:cBhvr>
                                      <p:to>
                                        <p:strVal val="visible"/>
                                      </p:to>
                                    </p:set>
                                    <p:anim calcmode="lin" valueType="num">
                                      <p:cBhvr additive="base">
                                        <p:cTn id="7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 calcmode="lin" valueType="num">
                                      <p:cBhvr additive="base">
                                        <p:cTn id="8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 calcmode="lin" valueType="num">
                                      <p:cBhvr additive="base">
                                        <p:cTn id="9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29D8B3-37F8-4E68-9D67-45ABF7BB7BB6}"/>
              </a:ext>
            </a:extLst>
          </p:cNvPr>
          <p:cNvSpPr>
            <a:spLocks noGrp="1"/>
          </p:cNvSpPr>
          <p:nvPr>
            <p:ph type="title"/>
          </p:nvPr>
        </p:nvSpPr>
        <p:spPr/>
        <p:txBody>
          <a:bodyPr/>
          <a:lstStyle/>
          <a:p>
            <a:pPr algn="ctr"/>
            <a:r>
              <a:rPr lang="en-US" dirty="0">
                <a:latin typeface="Algerian" panose="04020705040A02060702" pitchFamily="82" charset="0"/>
              </a:rPr>
              <a:t>Activity </a:t>
            </a:r>
          </a:p>
        </p:txBody>
      </p:sp>
      <p:sp>
        <p:nvSpPr>
          <p:cNvPr id="6" name="Content Placeholder 5">
            <a:extLst>
              <a:ext uri="{FF2B5EF4-FFF2-40B4-BE49-F238E27FC236}">
                <a16:creationId xmlns:a16="http://schemas.microsoft.com/office/drawing/2014/main" id="{53CE8838-7BE3-4280-B59F-3E4287C656A3}"/>
              </a:ext>
            </a:extLst>
          </p:cNvPr>
          <p:cNvSpPr>
            <a:spLocks noGrp="1"/>
          </p:cNvSpPr>
          <p:nvPr>
            <p:ph idx="1"/>
          </p:nvPr>
        </p:nvSpPr>
        <p:spPr>
          <a:xfrm>
            <a:off x="896471" y="2103120"/>
            <a:ext cx="10668000" cy="3849624"/>
          </a:xfrm>
        </p:spPr>
        <p:txBody>
          <a:bodyPr>
            <a:normAutofit fontScale="92500"/>
          </a:bodyPr>
          <a:lstStyle/>
          <a:p>
            <a:pPr marL="0" marR="0" indent="0">
              <a:lnSpc>
                <a:spcPct val="150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Choose a suitable word for the phases below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governed by rules and laws in order to gain success, as a skillful activity. ­­­­­_________</a:t>
            </a:r>
          </a:p>
          <a:p>
            <a:pPr marL="342900" marR="0" lvl="0" indent="-342900">
              <a:lnSpc>
                <a:spcPct val="150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Understand the body and how it works. ­­­­­­­­­­­______________________</a:t>
            </a:r>
          </a:p>
          <a:p>
            <a:pPr marL="342900" marR="0" lvl="0" indent="-342900">
              <a:lnSpc>
                <a:spcPct val="150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Enjoyment, challenge, self-expression, social interaction. _______________</a:t>
            </a:r>
          </a:p>
          <a:p>
            <a:pPr marL="342900" marR="0" lvl="0" indent="-342900">
              <a:lnSpc>
                <a:spcPct val="150000"/>
              </a:lnSpc>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Practical and theory lesson for holistic development. ________________</a:t>
            </a:r>
          </a:p>
          <a:p>
            <a:pPr marL="342900" marR="0" lvl="0" indent="-342900">
              <a:lnSpc>
                <a:spcPct val="150000"/>
              </a:lnSpc>
              <a:spcBef>
                <a:spcPts val="0"/>
              </a:spcBef>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am a Track and Field Coach as well as a Football Referee. ­­­­­­­­­­­­­­­­­­­_____________</a:t>
            </a:r>
          </a:p>
          <a:p>
            <a:endParaRPr lang="en-US" dirty="0"/>
          </a:p>
        </p:txBody>
      </p:sp>
    </p:spTree>
    <p:extLst>
      <p:ext uri="{BB962C8B-B14F-4D97-AF65-F5344CB8AC3E}">
        <p14:creationId xmlns:p14="http://schemas.microsoft.com/office/powerpoint/2010/main" val="584564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2.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92E9E5-79AF-4029-8FCA-9C327D54FD8F}">
  <ds:schemaRef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16c05727-aa75-4e4a-9b5f-8a80a1165891"/>
    <ds:schemaRef ds:uri="http://www.w3.org/XML/1998/namespace"/>
    <ds:schemaRef ds:uri="http://purl.org/dc/dcmitype/"/>
    <ds:schemaRef ds:uri="71af3243-3dd4-4a8d-8c0d-dd76da1f02a5"/>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{701A6FE4-3601-47A8-B214-C0DEDF83502F}tf56410444_win32</Template>
  <TotalTime>45</TotalTime>
  <Words>263</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Avenir Next LT Pro</vt:lpstr>
      <vt:lpstr>Avenir Next LT Pro Light</vt:lpstr>
      <vt:lpstr>Calibri</vt:lpstr>
      <vt:lpstr>Garamond</vt:lpstr>
      <vt:lpstr>Symbol</vt:lpstr>
      <vt:lpstr>Times New Roman</vt:lpstr>
      <vt:lpstr>Wingdings</vt:lpstr>
      <vt:lpstr>SavonVTI</vt:lpstr>
      <vt:lpstr>Physical Education </vt:lpstr>
      <vt:lpstr>What is Physical Education? </vt:lpstr>
      <vt:lpstr>Sport </vt:lpstr>
      <vt:lpstr>BENEFITS OF PHYSICAL EDUCATION </vt:lpstr>
      <vt:lpstr>PowerPoint Presentation</vt:lpstr>
      <vt:lpstr>CAREERS IN PHYSICAL EDUCATION </vt:lpstr>
      <vt:lpstr>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dc:title>
  <dc:creator>Rohando Francis</dc:creator>
  <cp:lastModifiedBy>HP</cp:lastModifiedBy>
  <cp:revision>2</cp:revision>
  <dcterms:created xsi:type="dcterms:W3CDTF">2020-09-21T17:06:53Z</dcterms:created>
  <dcterms:modified xsi:type="dcterms:W3CDTF">2020-10-06T23:02:54Z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